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695" r:id="rId2"/>
    <p:sldMasterId id="2147485696" r:id="rId3"/>
    <p:sldMasterId id="2147485708" r:id="rId4"/>
    <p:sldMasterId id="2147483648" r:id="rId5"/>
  </p:sldMasterIdLst>
  <p:notesMasterIdLst>
    <p:notesMasterId r:id="rId76"/>
  </p:notesMasterIdLst>
  <p:sldIdLst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256" r:id="rId65"/>
    <p:sldId id="258" r:id="rId66"/>
    <p:sldId id="259" r:id="rId67"/>
    <p:sldId id="262" r:id="rId68"/>
    <p:sldId id="261" r:id="rId69"/>
    <p:sldId id="260" r:id="rId70"/>
    <p:sldId id="263" r:id="rId71"/>
    <p:sldId id="264" r:id="rId72"/>
    <p:sldId id="265" r:id="rId73"/>
    <p:sldId id="268" r:id="rId74"/>
    <p:sldId id="266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86939-F4FA-4CCF-BAC9-5127FFB0A51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F92190B-2455-4CD7-A3D7-C6DFB6206463}">
      <dgm:prSet/>
      <dgm:spPr/>
      <dgm:t>
        <a:bodyPr/>
        <a:lstStyle/>
        <a:p>
          <a:r>
            <a:rPr lang="en-US" dirty="0"/>
            <a:t>RESEARCH THE ADMISSION REQUIREMENTS FOR UNIVERISITES NOW</a:t>
          </a:r>
        </a:p>
      </dgm:t>
    </dgm:pt>
    <dgm:pt modelId="{58978099-103B-4CA3-A437-8570D999858C}" type="parTrans" cxnId="{B45EE25E-C956-4DD0-BB42-B614A8EB13E7}">
      <dgm:prSet/>
      <dgm:spPr/>
      <dgm:t>
        <a:bodyPr/>
        <a:lstStyle/>
        <a:p>
          <a:endParaRPr lang="en-US"/>
        </a:p>
      </dgm:t>
    </dgm:pt>
    <dgm:pt modelId="{7330656A-015C-4F21-B165-FEA425C4B00A}" type="sibTrans" cxnId="{B45EE25E-C956-4DD0-BB42-B614A8EB13E7}">
      <dgm:prSet/>
      <dgm:spPr/>
      <dgm:t>
        <a:bodyPr/>
        <a:lstStyle/>
        <a:p>
          <a:endParaRPr lang="en-US"/>
        </a:p>
      </dgm:t>
    </dgm:pt>
    <dgm:pt modelId="{1CD17E11-0B58-4F81-A06D-DB504D265E18}">
      <dgm:prSet/>
      <dgm:spPr/>
      <dgm:t>
        <a:bodyPr/>
        <a:lstStyle/>
        <a:p>
          <a:r>
            <a:rPr lang="en-US"/>
            <a:t>APPLY EARLY, DON’T WAIT UNTIL SENIOR YEAR</a:t>
          </a:r>
        </a:p>
      </dgm:t>
    </dgm:pt>
    <dgm:pt modelId="{84279835-C110-49A0-BCA7-09AB221BFA19}" type="parTrans" cxnId="{85A3AC71-738F-45C1-AB87-69E99A988696}">
      <dgm:prSet/>
      <dgm:spPr/>
      <dgm:t>
        <a:bodyPr/>
        <a:lstStyle/>
        <a:p>
          <a:endParaRPr lang="en-US"/>
        </a:p>
      </dgm:t>
    </dgm:pt>
    <dgm:pt modelId="{11BCEAB3-983A-4A1F-9379-9CBDD88FE9C2}" type="sibTrans" cxnId="{85A3AC71-738F-45C1-AB87-69E99A988696}">
      <dgm:prSet/>
      <dgm:spPr/>
      <dgm:t>
        <a:bodyPr/>
        <a:lstStyle/>
        <a:p>
          <a:endParaRPr lang="en-US"/>
        </a:p>
      </dgm:t>
    </dgm:pt>
    <dgm:pt modelId="{D4BDE753-BF12-40D8-A7A5-DFEA10B5D5A0}">
      <dgm:prSet/>
      <dgm:spPr/>
      <dgm:t>
        <a:bodyPr/>
        <a:lstStyle/>
        <a:p>
          <a:r>
            <a:rPr lang="en-US"/>
            <a:t>WHEN APPLYING MAKE SURE YOU HAVE A COMPLETE APPLICATION</a:t>
          </a:r>
        </a:p>
      </dgm:t>
    </dgm:pt>
    <dgm:pt modelId="{63DFE82C-FBF1-4482-9266-583D0D12A4AC}" type="parTrans" cxnId="{7AF162FE-7A09-4183-8343-059184DFBE96}">
      <dgm:prSet/>
      <dgm:spPr/>
      <dgm:t>
        <a:bodyPr/>
        <a:lstStyle/>
        <a:p>
          <a:endParaRPr lang="en-US"/>
        </a:p>
      </dgm:t>
    </dgm:pt>
    <dgm:pt modelId="{1B70F078-2270-42F7-A3F8-E07D3A5215F1}" type="sibTrans" cxnId="{7AF162FE-7A09-4183-8343-059184DFBE96}">
      <dgm:prSet/>
      <dgm:spPr/>
      <dgm:t>
        <a:bodyPr/>
        <a:lstStyle/>
        <a:p>
          <a:endParaRPr lang="en-US"/>
        </a:p>
      </dgm:t>
    </dgm:pt>
    <dgm:pt modelId="{8D60D49A-A833-4D75-BCF2-9228F5712033}">
      <dgm:prSet/>
      <dgm:spPr/>
      <dgm:t>
        <a:bodyPr/>
        <a:lstStyle/>
        <a:p>
          <a:r>
            <a:rPr lang="en-US"/>
            <a:t>YOU MUST SEND SAT/ACT SCORES THROUGH WEBSITES</a:t>
          </a:r>
        </a:p>
      </dgm:t>
    </dgm:pt>
    <dgm:pt modelId="{2AC517D7-A846-4C4C-BC2F-3374E7989044}" type="parTrans" cxnId="{102EF57E-6D3A-4A0E-8C59-4BF0F69FE296}">
      <dgm:prSet/>
      <dgm:spPr/>
      <dgm:t>
        <a:bodyPr/>
        <a:lstStyle/>
        <a:p>
          <a:endParaRPr lang="en-US"/>
        </a:p>
      </dgm:t>
    </dgm:pt>
    <dgm:pt modelId="{DA022243-1D81-4964-8341-9EBB1CBB282D}" type="sibTrans" cxnId="{102EF57E-6D3A-4A0E-8C59-4BF0F69FE296}">
      <dgm:prSet/>
      <dgm:spPr/>
      <dgm:t>
        <a:bodyPr/>
        <a:lstStyle/>
        <a:p>
          <a:endParaRPr lang="en-US"/>
        </a:p>
      </dgm:t>
    </dgm:pt>
    <dgm:pt modelId="{A9E28649-769C-4568-8418-321BE57FAE3D}">
      <dgm:prSet/>
      <dgm:spPr/>
      <dgm:t>
        <a:bodyPr/>
        <a:lstStyle/>
        <a:p>
          <a:r>
            <a:rPr lang="en-US"/>
            <a:t>MAKE SURE YOU SEND YOUR ESSAY IF REQUIRED</a:t>
          </a:r>
        </a:p>
      </dgm:t>
    </dgm:pt>
    <dgm:pt modelId="{C07BDB32-15DB-4A86-8D35-237F2035C1C6}" type="parTrans" cxnId="{6B60674D-6D9E-41DA-BDD3-E2480C74C220}">
      <dgm:prSet/>
      <dgm:spPr/>
      <dgm:t>
        <a:bodyPr/>
        <a:lstStyle/>
        <a:p>
          <a:endParaRPr lang="en-US"/>
        </a:p>
      </dgm:t>
    </dgm:pt>
    <dgm:pt modelId="{83080C38-E288-49A2-BB75-78CCC4A0A036}" type="sibTrans" cxnId="{6B60674D-6D9E-41DA-BDD3-E2480C74C220}">
      <dgm:prSet/>
      <dgm:spPr/>
      <dgm:t>
        <a:bodyPr/>
        <a:lstStyle/>
        <a:p>
          <a:endParaRPr lang="en-US"/>
        </a:p>
      </dgm:t>
    </dgm:pt>
    <dgm:pt modelId="{B753F79C-65AA-46FE-B5D4-F90EE92C4E19}">
      <dgm:prSet/>
      <dgm:spPr/>
      <dgm:t>
        <a:bodyPr/>
        <a:lstStyle/>
        <a:p>
          <a:r>
            <a:rPr lang="en-US"/>
            <a:t>REQUEST TRANSCRIPT THROUGH NAVIANCE OR SSAR </a:t>
          </a:r>
        </a:p>
      </dgm:t>
    </dgm:pt>
    <dgm:pt modelId="{C2E9D017-6890-4BDF-A41B-130DE881FD1F}" type="parTrans" cxnId="{941B1BA2-9776-4FA9-8861-EFF35E89C9FA}">
      <dgm:prSet/>
      <dgm:spPr/>
      <dgm:t>
        <a:bodyPr/>
        <a:lstStyle/>
        <a:p>
          <a:endParaRPr lang="en-US"/>
        </a:p>
      </dgm:t>
    </dgm:pt>
    <dgm:pt modelId="{9B00D737-3572-4530-AB00-06166B251389}" type="sibTrans" cxnId="{941B1BA2-9776-4FA9-8861-EFF35E89C9FA}">
      <dgm:prSet/>
      <dgm:spPr/>
      <dgm:t>
        <a:bodyPr/>
        <a:lstStyle/>
        <a:p>
          <a:endParaRPr lang="en-US"/>
        </a:p>
      </dgm:t>
    </dgm:pt>
    <dgm:pt modelId="{9CBFED5B-40A3-44BD-B067-4E4B3DE3107E}">
      <dgm:prSet/>
      <dgm:spPr/>
      <dgm:t>
        <a:bodyPr/>
        <a:lstStyle/>
        <a:p>
          <a:r>
            <a:rPr lang="en-US"/>
            <a:t>DON’T CHANGE YOUR SCHEDULE ONCE TRANSCRIPT SENT</a:t>
          </a:r>
        </a:p>
      </dgm:t>
    </dgm:pt>
    <dgm:pt modelId="{50A8454D-4C27-42C7-8488-E49C7D18CF5F}" type="parTrans" cxnId="{D6FF0520-DEC5-42FB-8A26-04F1A94682AD}">
      <dgm:prSet/>
      <dgm:spPr/>
      <dgm:t>
        <a:bodyPr/>
        <a:lstStyle/>
        <a:p>
          <a:endParaRPr lang="en-US"/>
        </a:p>
      </dgm:t>
    </dgm:pt>
    <dgm:pt modelId="{6F27955F-6B94-4C17-9719-887575E0CF89}" type="sibTrans" cxnId="{D6FF0520-DEC5-42FB-8A26-04F1A94682AD}">
      <dgm:prSet/>
      <dgm:spPr/>
      <dgm:t>
        <a:bodyPr/>
        <a:lstStyle/>
        <a:p>
          <a:endParaRPr lang="en-US"/>
        </a:p>
      </dgm:t>
    </dgm:pt>
    <dgm:pt modelId="{3ED1EC64-60D5-4290-A080-6BE073A69688}" type="pres">
      <dgm:prSet presAssocID="{8EE86939-F4FA-4CCF-BAC9-5127FFB0A516}" presName="diagram" presStyleCnt="0">
        <dgm:presLayoutVars>
          <dgm:dir/>
          <dgm:resizeHandles val="exact"/>
        </dgm:presLayoutVars>
      </dgm:prSet>
      <dgm:spPr/>
    </dgm:pt>
    <dgm:pt modelId="{52565435-5684-4D87-B003-275684411FA6}" type="pres">
      <dgm:prSet presAssocID="{7F92190B-2455-4CD7-A3D7-C6DFB6206463}" presName="node" presStyleLbl="node1" presStyleIdx="0" presStyleCnt="7">
        <dgm:presLayoutVars>
          <dgm:bulletEnabled val="1"/>
        </dgm:presLayoutVars>
      </dgm:prSet>
      <dgm:spPr/>
    </dgm:pt>
    <dgm:pt modelId="{00C829CA-2F07-4E58-8DF1-D35D74F93561}" type="pres">
      <dgm:prSet presAssocID="{7330656A-015C-4F21-B165-FEA425C4B00A}" presName="sibTrans" presStyleCnt="0"/>
      <dgm:spPr/>
    </dgm:pt>
    <dgm:pt modelId="{7AC18034-28E8-4BF4-8C2D-04F48B555A36}" type="pres">
      <dgm:prSet presAssocID="{1CD17E11-0B58-4F81-A06D-DB504D265E18}" presName="node" presStyleLbl="node1" presStyleIdx="1" presStyleCnt="7">
        <dgm:presLayoutVars>
          <dgm:bulletEnabled val="1"/>
        </dgm:presLayoutVars>
      </dgm:prSet>
      <dgm:spPr/>
    </dgm:pt>
    <dgm:pt modelId="{3C91B9D1-FE06-458B-AA1A-DE91A43BA711}" type="pres">
      <dgm:prSet presAssocID="{11BCEAB3-983A-4A1F-9379-9CBDD88FE9C2}" presName="sibTrans" presStyleCnt="0"/>
      <dgm:spPr/>
    </dgm:pt>
    <dgm:pt modelId="{8C381D25-9063-4929-B525-A598E148D996}" type="pres">
      <dgm:prSet presAssocID="{D4BDE753-BF12-40D8-A7A5-DFEA10B5D5A0}" presName="node" presStyleLbl="node1" presStyleIdx="2" presStyleCnt="7">
        <dgm:presLayoutVars>
          <dgm:bulletEnabled val="1"/>
        </dgm:presLayoutVars>
      </dgm:prSet>
      <dgm:spPr/>
    </dgm:pt>
    <dgm:pt modelId="{FC63E16B-04DF-4B7E-A579-AE76702122AA}" type="pres">
      <dgm:prSet presAssocID="{1B70F078-2270-42F7-A3F8-E07D3A5215F1}" presName="sibTrans" presStyleCnt="0"/>
      <dgm:spPr/>
    </dgm:pt>
    <dgm:pt modelId="{823D6D3C-7307-4558-BCEE-C03DF1A1FB42}" type="pres">
      <dgm:prSet presAssocID="{8D60D49A-A833-4D75-BCF2-9228F5712033}" presName="node" presStyleLbl="node1" presStyleIdx="3" presStyleCnt="7">
        <dgm:presLayoutVars>
          <dgm:bulletEnabled val="1"/>
        </dgm:presLayoutVars>
      </dgm:prSet>
      <dgm:spPr/>
    </dgm:pt>
    <dgm:pt modelId="{ACBE1E49-B4F8-48DC-AE89-6EF2532AE5B3}" type="pres">
      <dgm:prSet presAssocID="{DA022243-1D81-4964-8341-9EBB1CBB282D}" presName="sibTrans" presStyleCnt="0"/>
      <dgm:spPr/>
    </dgm:pt>
    <dgm:pt modelId="{BA3F8881-3873-47DC-959D-D3FFBD2A6E66}" type="pres">
      <dgm:prSet presAssocID="{A9E28649-769C-4568-8418-321BE57FAE3D}" presName="node" presStyleLbl="node1" presStyleIdx="4" presStyleCnt="7">
        <dgm:presLayoutVars>
          <dgm:bulletEnabled val="1"/>
        </dgm:presLayoutVars>
      </dgm:prSet>
      <dgm:spPr/>
    </dgm:pt>
    <dgm:pt modelId="{4AEA248E-DD4C-4D7F-A313-4C05684B1B81}" type="pres">
      <dgm:prSet presAssocID="{83080C38-E288-49A2-BB75-78CCC4A0A036}" presName="sibTrans" presStyleCnt="0"/>
      <dgm:spPr/>
    </dgm:pt>
    <dgm:pt modelId="{682F2804-E2DE-46BF-80B2-D8803A2E6CB8}" type="pres">
      <dgm:prSet presAssocID="{B753F79C-65AA-46FE-B5D4-F90EE92C4E19}" presName="node" presStyleLbl="node1" presStyleIdx="5" presStyleCnt="7">
        <dgm:presLayoutVars>
          <dgm:bulletEnabled val="1"/>
        </dgm:presLayoutVars>
      </dgm:prSet>
      <dgm:spPr/>
    </dgm:pt>
    <dgm:pt modelId="{E07189F8-8C51-4816-A6FE-80D72BE61E5F}" type="pres">
      <dgm:prSet presAssocID="{9B00D737-3572-4530-AB00-06166B251389}" presName="sibTrans" presStyleCnt="0"/>
      <dgm:spPr/>
    </dgm:pt>
    <dgm:pt modelId="{05A1CDC0-E8E2-425A-9470-FF1AC72960FD}" type="pres">
      <dgm:prSet presAssocID="{9CBFED5B-40A3-44BD-B067-4E4B3DE3107E}" presName="node" presStyleLbl="node1" presStyleIdx="6" presStyleCnt="7">
        <dgm:presLayoutVars>
          <dgm:bulletEnabled val="1"/>
        </dgm:presLayoutVars>
      </dgm:prSet>
      <dgm:spPr/>
    </dgm:pt>
  </dgm:ptLst>
  <dgm:cxnLst>
    <dgm:cxn modelId="{25162911-619C-445B-9B6A-586C690B2C92}" type="presOf" srcId="{9CBFED5B-40A3-44BD-B067-4E4B3DE3107E}" destId="{05A1CDC0-E8E2-425A-9470-FF1AC72960FD}" srcOrd="0" destOrd="0" presId="urn:microsoft.com/office/officeart/2005/8/layout/default"/>
    <dgm:cxn modelId="{D6FF0520-DEC5-42FB-8A26-04F1A94682AD}" srcId="{8EE86939-F4FA-4CCF-BAC9-5127FFB0A516}" destId="{9CBFED5B-40A3-44BD-B067-4E4B3DE3107E}" srcOrd="6" destOrd="0" parTransId="{50A8454D-4C27-42C7-8488-E49C7D18CF5F}" sibTransId="{6F27955F-6B94-4C17-9719-887575E0CF89}"/>
    <dgm:cxn modelId="{84BFA030-A063-4D7F-951C-CF807F99FA1A}" type="presOf" srcId="{8D60D49A-A833-4D75-BCF2-9228F5712033}" destId="{823D6D3C-7307-4558-BCEE-C03DF1A1FB42}" srcOrd="0" destOrd="0" presId="urn:microsoft.com/office/officeart/2005/8/layout/default"/>
    <dgm:cxn modelId="{B45EE25E-C956-4DD0-BB42-B614A8EB13E7}" srcId="{8EE86939-F4FA-4CCF-BAC9-5127FFB0A516}" destId="{7F92190B-2455-4CD7-A3D7-C6DFB6206463}" srcOrd="0" destOrd="0" parTransId="{58978099-103B-4CA3-A437-8570D999858C}" sibTransId="{7330656A-015C-4F21-B165-FEA425C4B00A}"/>
    <dgm:cxn modelId="{A134DA48-895B-4AEE-8AEE-E1BC41B747A3}" type="presOf" srcId="{B753F79C-65AA-46FE-B5D4-F90EE92C4E19}" destId="{682F2804-E2DE-46BF-80B2-D8803A2E6CB8}" srcOrd="0" destOrd="0" presId="urn:microsoft.com/office/officeart/2005/8/layout/default"/>
    <dgm:cxn modelId="{6B60674D-6D9E-41DA-BDD3-E2480C74C220}" srcId="{8EE86939-F4FA-4CCF-BAC9-5127FFB0A516}" destId="{A9E28649-769C-4568-8418-321BE57FAE3D}" srcOrd="4" destOrd="0" parTransId="{C07BDB32-15DB-4A86-8D35-237F2035C1C6}" sibTransId="{83080C38-E288-49A2-BB75-78CCC4A0A036}"/>
    <dgm:cxn modelId="{A532226E-6FEF-40FF-8A5D-9419196FB35E}" type="presOf" srcId="{1CD17E11-0B58-4F81-A06D-DB504D265E18}" destId="{7AC18034-28E8-4BF4-8C2D-04F48B555A36}" srcOrd="0" destOrd="0" presId="urn:microsoft.com/office/officeart/2005/8/layout/default"/>
    <dgm:cxn modelId="{85A3AC71-738F-45C1-AB87-69E99A988696}" srcId="{8EE86939-F4FA-4CCF-BAC9-5127FFB0A516}" destId="{1CD17E11-0B58-4F81-A06D-DB504D265E18}" srcOrd="1" destOrd="0" parTransId="{84279835-C110-49A0-BCA7-09AB221BFA19}" sibTransId="{11BCEAB3-983A-4A1F-9379-9CBDD88FE9C2}"/>
    <dgm:cxn modelId="{102EF57E-6D3A-4A0E-8C59-4BF0F69FE296}" srcId="{8EE86939-F4FA-4CCF-BAC9-5127FFB0A516}" destId="{8D60D49A-A833-4D75-BCF2-9228F5712033}" srcOrd="3" destOrd="0" parTransId="{2AC517D7-A846-4C4C-BC2F-3374E7989044}" sibTransId="{DA022243-1D81-4964-8341-9EBB1CBB282D}"/>
    <dgm:cxn modelId="{941B1BA2-9776-4FA9-8861-EFF35E89C9FA}" srcId="{8EE86939-F4FA-4CCF-BAC9-5127FFB0A516}" destId="{B753F79C-65AA-46FE-B5D4-F90EE92C4E19}" srcOrd="5" destOrd="0" parTransId="{C2E9D017-6890-4BDF-A41B-130DE881FD1F}" sibTransId="{9B00D737-3572-4530-AB00-06166B251389}"/>
    <dgm:cxn modelId="{2A893FA7-475D-42F5-A4C1-1B5FB8B2328B}" type="presOf" srcId="{D4BDE753-BF12-40D8-A7A5-DFEA10B5D5A0}" destId="{8C381D25-9063-4929-B525-A598E148D996}" srcOrd="0" destOrd="0" presId="urn:microsoft.com/office/officeart/2005/8/layout/default"/>
    <dgm:cxn modelId="{B5E9E2AB-657D-468B-A1BF-8FDB4B79D884}" type="presOf" srcId="{A9E28649-769C-4568-8418-321BE57FAE3D}" destId="{BA3F8881-3873-47DC-959D-D3FFBD2A6E66}" srcOrd="0" destOrd="0" presId="urn:microsoft.com/office/officeart/2005/8/layout/default"/>
    <dgm:cxn modelId="{9F0369F0-1125-4483-A537-E23305D757CD}" type="presOf" srcId="{7F92190B-2455-4CD7-A3D7-C6DFB6206463}" destId="{52565435-5684-4D87-B003-275684411FA6}" srcOrd="0" destOrd="0" presId="urn:microsoft.com/office/officeart/2005/8/layout/default"/>
    <dgm:cxn modelId="{174FD5F0-D5FE-49E8-9DEC-FD40E94B381D}" type="presOf" srcId="{8EE86939-F4FA-4CCF-BAC9-5127FFB0A516}" destId="{3ED1EC64-60D5-4290-A080-6BE073A69688}" srcOrd="0" destOrd="0" presId="urn:microsoft.com/office/officeart/2005/8/layout/default"/>
    <dgm:cxn modelId="{7AF162FE-7A09-4183-8343-059184DFBE96}" srcId="{8EE86939-F4FA-4CCF-BAC9-5127FFB0A516}" destId="{D4BDE753-BF12-40D8-A7A5-DFEA10B5D5A0}" srcOrd="2" destOrd="0" parTransId="{63DFE82C-FBF1-4482-9266-583D0D12A4AC}" sibTransId="{1B70F078-2270-42F7-A3F8-E07D3A5215F1}"/>
    <dgm:cxn modelId="{AE61002D-5905-4714-BF24-1A4688F75A46}" type="presParOf" srcId="{3ED1EC64-60D5-4290-A080-6BE073A69688}" destId="{52565435-5684-4D87-B003-275684411FA6}" srcOrd="0" destOrd="0" presId="urn:microsoft.com/office/officeart/2005/8/layout/default"/>
    <dgm:cxn modelId="{A90C1CCF-F278-46A7-B8FB-50D4464ACCF0}" type="presParOf" srcId="{3ED1EC64-60D5-4290-A080-6BE073A69688}" destId="{00C829CA-2F07-4E58-8DF1-D35D74F93561}" srcOrd="1" destOrd="0" presId="urn:microsoft.com/office/officeart/2005/8/layout/default"/>
    <dgm:cxn modelId="{9B391EF5-14A4-4431-A16F-EB6A2EF30B83}" type="presParOf" srcId="{3ED1EC64-60D5-4290-A080-6BE073A69688}" destId="{7AC18034-28E8-4BF4-8C2D-04F48B555A36}" srcOrd="2" destOrd="0" presId="urn:microsoft.com/office/officeart/2005/8/layout/default"/>
    <dgm:cxn modelId="{3509F3BD-F4B8-4769-922B-BC00E6C75D9C}" type="presParOf" srcId="{3ED1EC64-60D5-4290-A080-6BE073A69688}" destId="{3C91B9D1-FE06-458B-AA1A-DE91A43BA711}" srcOrd="3" destOrd="0" presId="urn:microsoft.com/office/officeart/2005/8/layout/default"/>
    <dgm:cxn modelId="{E8F00DE8-88D0-45E1-B631-F27370095E9F}" type="presParOf" srcId="{3ED1EC64-60D5-4290-A080-6BE073A69688}" destId="{8C381D25-9063-4929-B525-A598E148D996}" srcOrd="4" destOrd="0" presId="urn:microsoft.com/office/officeart/2005/8/layout/default"/>
    <dgm:cxn modelId="{54502C43-5DFB-4F49-9541-DF643EDC4687}" type="presParOf" srcId="{3ED1EC64-60D5-4290-A080-6BE073A69688}" destId="{FC63E16B-04DF-4B7E-A579-AE76702122AA}" srcOrd="5" destOrd="0" presId="urn:microsoft.com/office/officeart/2005/8/layout/default"/>
    <dgm:cxn modelId="{FCBA12B8-BE1F-4F9D-AD1E-8D29F1A659AD}" type="presParOf" srcId="{3ED1EC64-60D5-4290-A080-6BE073A69688}" destId="{823D6D3C-7307-4558-BCEE-C03DF1A1FB42}" srcOrd="6" destOrd="0" presId="urn:microsoft.com/office/officeart/2005/8/layout/default"/>
    <dgm:cxn modelId="{29198FE0-1FBC-4947-8A70-BF9FE31D8C25}" type="presParOf" srcId="{3ED1EC64-60D5-4290-A080-6BE073A69688}" destId="{ACBE1E49-B4F8-48DC-AE89-6EF2532AE5B3}" srcOrd="7" destOrd="0" presId="urn:microsoft.com/office/officeart/2005/8/layout/default"/>
    <dgm:cxn modelId="{B6AEC232-376D-42BE-886E-1226138F14E3}" type="presParOf" srcId="{3ED1EC64-60D5-4290-A080-6BE073A69688}" destId="{BA3F8881-3873-47DC-959D-D3FFBD2A6E66}" srcOrd="8" destOrd="0" presId="urn:microsoft.com/office/officeart/2005/8/layout/default"/>
    <dgm:cxn modelId="{B4A6BDB7-A37E-4149-B94E-6844837705AB}" type="presParOf" srcId="{3ED1EC64-60D5-4290-A080-6BE073A69688}" destId="{4AEA248E-DD4C-4D7F-A313-4C05684B1B81}" srcOrd="9" destOrd="0" presId="urn:microsoft.com/office/officeart/2005/8/layout/default"/>
    <dgm:cxn modelId="{4E0CD329-32A2-449C-B88C-9EDB0DC7E620}" type="presParOf" srcId="{3ED1EC64-60D5-4290-A080-6BE073A69688}" destId="{682F2804-E2DE-46BF-80B2-D8803A2E6CB8}" srcOrd="10" destOrd="0" presId="urn:microsoft.com/office/officeart/2005/8/layout/default"/>
    <dgm:cxn modelId="{04194E07-D2BA-4950-B4CA-F661772FD8FC}" type="presParOf" srcId="{3ED1EC64-60D5-4290-A080-6BE073A69688}" destId="{E07189F8-8C51-4816-A6FE-80D72BE61E5F}" srcOrd="11" destOrd="0" presId="urn:microsoft.com/office/officeart/2005/8/layout/default"/>
    <dgm:cxn modelId="{AC60E301-8A89-4FCA-AF76-71D333E1C9B9}" type="presParOf" srcId="{3ED1EC64-60D5-4290-A080-6BE073A69688}" destId="{05A1CDC0-E8E2-425A-9470-FF1AC72960FD}" srcOrd="12" destOrd="0" presId="urn:microsoft.com/office/officeart/2005/8/layout/default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A7178-938C-4921-820E-784D34F0F2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27A3928-890A-4B6D-AC48-6DF7105A8CA1}">
      <dgm:prSet/>
      <dgm:spPr/>
      <dgm:t>
        <a:bodyPr/>
        <a:lstStyle/>
        <a:p>
          <a:r>
            <a:rPr lang="en-US"/>
            <a:t>GIVE RECOMMENDER TIME: UP TO 2 WEEKS</a:t>
          </a:r>
        </a:p>
      </dgm:t>
    </dgm:pt>
    <dgm:pt modelId="{54F5CFBE-DF4D-45C5-A0CD-9BE1BDCF683B}" type="parTrans" cxnId="{C9552AD8-8047-41CF-9154-5B0C4192A704}">
      <dgm:prSet/>
      <dgm:spPr/>
      <dgm:t>
        <a:bodyPr/>
        <a:lstStyle/>
        <a:p>
          <a:endParaRPr lang="en-US"/>
        </a:p>
      </dgm:t>
    </dgm:pt>
    <dgm:pt modelId="{2E4D3175-DA28-4187-AF41-BDF390CA51D0}" type="sibTrans" cxnId="{C9552AD8-8047-41CF-9154-5B0C4192A704}">
      <dgm:prSet/>
      <dgm:spPr/>
      <dgm:t>
        <a:bodyPr/>
        <a:lstStyle/>
        <a:p>
          <a:endParaRPr lang="en-US"/>
        </a:p>
      </dgm:t>
    </dgm:pt>
    <dgm:pt modelId="{9CA841E6-A51E-4BFD-AF5D-D0C6FCC61A70}">
      <dgm:prSet/>
      <dgm:spPr/>
      <dgm:t>
        <a:bodyPr/>
        <a:lstStyle/>
        <a:p>
          <a:r>
            <a:rPr lang="en-US"/>
            <a:t>NOT NEEDED FOR ALL INSTITUTIONS</a:t>
          </a:r>
        </a:p>
      </dgm:t>
    </dgm:pt>
    <dgm:pt modelId="{D76FDC96-BCEF-461D-B414-A0E82A684979}" type="parTrans" cxnId="{6AD11B6B-3CF2-4CCE-A1E2-8D574974E065}">
      <dgm:prSet/>
      <dgm:spPr/>
      <dgm:t>
        <a:bodyPr/>
        <a:lstStyle/>
        <a:p>
          <a:endParaRPr lang="en-US"/>
        </a:p>
      </dgm:t>
    </dgm:pt>
    <dgm:pt modelId="{E98C309B-83ED-4EFC-8751-AF505C1F54E4}" type="sibTrans" cxnId="{6AD11B6B-3CF2-4CCE-A1E2-8D574974E065}">
      <dgm:prSet/>
      <dgm:spPr/>
      <dgm:t>
        <a:bodyPr/>
        <a:lstStyle/>
        <a:p>
          <a:endParaRPr lang="en-US"/>
        </a:p>
      </dgm:t>
    </dgm:pt>
    <dgm:pt modelId="{86D8E8D9-1E63-435D-A865-73E3AA804D99}">
      <dgm:prSet/>
      <dgm:spPr/>
      <dgm:t>
        <a:bodyPr/>
        <a:lstStyle/>
        <a:p>
          <a:r>
            <a:rPr lang="en-US" dirty="0"/>
            <a:t>ASK RECOMMENDERS WHO KNOW YOU WELL</a:t>
          </a:r>
        </a:p>
      </dgm:t>
    </dgm:pt>
    <dgm:pt modelId="{F7FC9659-A523-4952-AC2D-A32013C01F5F}" type="parTrans" cxnId="{327E2563-D97A-4BFA-A048-B751E0E62C80}">
      <dgm:prSet/>
      <dgm:spPr/>
      <dgm:t>
        <a:bodyPr/>
        <a:lstStyle/>
        <a:p>
          <a:endParaRPr lang="en-US"/>
        </a:p>
      </dgm:t>
    </dgm:pt>
    <dgm:pt modelId="{6C66D2F5-44C3-4628-AC06-B639D6688333}" type="sibTrans" cxnId="{327E2563-D97A-4BFA-A048-B751E0E62C80}">
      <dgm:prSet/>
      <dgm:spPr/>
      <dgm:t>
        <a:bodyPr/>
        <a:lstStyle/>
        <a:p>
          <a:endParaRPr lang="en-US"/>
        </a:p>
      </dgm:t>
    </dgm:pt>
    <dgm:pt modelId="{73FA8158-8486-4C0C-882D-504AF6D95E05}" type="pres">
      <dgm:prSet presAssocID="{650A7178-938C-4921-820E-784D34F0F228}" presName="root" presStyleCnt="0">
        <dgm:presLayoutVars>
          <dgm:dir/>
          <dgm:resizeHandles val="exact"/>
        </dgm:presLayoutVars>
      </dgm:prSet>
      <dgm:spPr/>
    </dgm:pt>
    <dgm:pt modelId="{6574D872-A4AB-4890-9131-91A816E924F4}" type="pres">
      <dgm:prSet presAssocID="{527A3928-890A-4B6D-AC48-6DF7105A8CA1}" presName="compNode" presStyleCnt="0"/>
      <dgm:spPr/>
    </dgm:pt>
    <dgm:pt modelId="{4807A5F6-F411-480A-A525-0C3C572BD9FC}" type="pres">
      <dgm:prSet presAssocID="{527A3928-890A-4B6D-AC48-6DF7105A8C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chemeClr val="tx1">
              <a:lumMod val="85000"/>
              <a:lumOff val="1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573D597-0F7C-47D9-9718-9BE2C0CF4CD1}" type="pres">
      <dgm:prSet presAssocID="{527A3928-890A-4B6D-AC48-6DF7105A8CA1}" presName="spaceRect" presStyleCnt="0"/>
      <dgm:spPr/>
    </dgm:pt>
    <dgm:pt modelId="{38947C7E-1AFD-4E82-B55D-A449A58707EA}" type="pres">
      <dgm:prSet presAssocID="{527A3928-890A-4B6D-AC48-6DF7105A8CA1}" presName="textRect" presStyleLbl="revTx" presStyleIdx="0" presStyleCnt="3">
        <dgm:presLayoutVars>
          <dgm:chMax val="1"/>
          <dgm:chPref val="1"/>
        </dgm:presLayoutVars>
      </dgm:prSet>
      <dgm:spPr/>
    </dgm:pt>
    <dgm:pt modelId="{701954DD-1D7B-4FD8-9D58-61BB7ABBAF56}" type="pres">
      <dgm:prSet presAssocID="{2E4D3175-DA28-4187-AF41-BDF390CA51D0}" presName="sibTrans" presStyleCnt="0"/>
      <dgm:spPr/>
    </dgm:pt>
    <dgm:pt modelId="{F8394047-F327-4F62-9995-BD098177AEAF}" type="pres">
      <dgm:prSet presAssocID="{9CA841E6-A51E-4BFD-AF5D-D0C6FCC61A70}" presName="compNode" presStyleCnt="0"/>
      <dgm:spPr/>
    </dgm:pt>
    <dgm:pt modelId="{AA9C8E0C-C29B-450F-8F13-3EB693BD7E69}" type="pres">
      <dgm:prSet presAssocID="{9CA841E6-A51E-4BFD-AF5D-D0C6FCC61A7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chemeClr val="tx1">
              <a:lumMod val="85000"/>
              <a:lumOff val="1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703C8D2-81FD-49C2-8781-D3A778A8F1E1}" type="pres">
      <dgm:prSet presAssocID="{9CA841E6-A51E-4BFD-AF5D-D0C6FCC61A70}" presName="spaceRect" presStyleCnt="0"/>
      <dgm:spPr/>
    </dgm:pt>
    <dgm:pt modelId="{5814501A-6551-4272-AD46-C123256B61E2}" type="pres">
      <dgm:prSet presAssocID="{9CA841E6-A51E-4BFD-AF5D-D0C6FCC61A70}" presName="textRect" presStyleLbl="revTx" presStyleIdx="1" presStyleCnt="3">
        <dgm:presLayoutVars>
          <dgm:chMax val="1"/>
          <dgm:chPref val="1"/>
        </dgm:presLayoutVars>
      </dgm:prSet>
      <dgm:spPr/>
    </dgm:pt>
    <dgm:pt modelId="{DAB2E8DA-72EC-482E-AE94-826DC33EE5F6}" type="pres">
      <dgm:prSet presAssocID="{E98C309B-83ED-4EFC-8751-AF505C1F54E4}" presName="sibTrans" presStyleCnt="0"/>
      <dgm:spPr/>
    </dgm:pt>
    <dgm:pt modelId="{A4AA49A5-5C72-4303-903C-DEA45D6A4A63}" type="pres">
      <dgm:prSet presAssocID="{86D8E8D9-1E63-435D-A865-73E3AA804D99}" presName="compNode" presStyleCnt="0"/>
      <dgm:spPr/>
    </dgm:pt>
    <dgm:pt modelId="{41E19400-5532-42FE-925B-A2F6F008E485}" type="pres">
      <dgm:prSet presAssocID="{86D8E8D9-1E63-435D-A865-73E3AA804D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solidFill>
            <a:schemeClr val="tx1">
              <a:lumMod val="75000"/>
              <a:lumOff val="2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D1487EB-8761-4E25-8C5E-255D411E46EA}" type="pres">
      <dgm:prSet presAssocID="{86D8E8D9-1E63-435D-A865-73E3AA804D99}" presName="spaceRect" presStyleCnt="0"/>
      <dgm:spPr/>
    </dgm:pt>
    <dgm:pt modelId="{D0C3F2B6-EF3E-4FB0-91FF-7F4D4FE21CA0}" type="pres">
      <dgm:prSet presAssocID="{86D8E8D9-1E63-435D-A865-73E3AA804D9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3D2201-4718-44AC-B40B-1A4424F0B1F2}" type="presOf" srcId="{9CA841E6-A51E-4BFD-AF5D-D0C6FCC61A70}" destId="{5814501A-6551-4272-AD46-C123256B61E2}" srcOrd="0" destOrd="0" presId="urn:microsoft.com/office/officeart/2018/2/layout/IconLabelList"/>
    <dgm:cxn modelId="{F5701205-9769-420C-8E84-15F72CF26FE2}" type="presOf" srcId="{650A7178-938C-4921-820E-784D34F0F228}" destId="{73FA8158-8486-4C0C-882D-504AF6D95E05}" srcOrd="0" destOrd="0" presId="urn:microsoft.com/office/officeart/2018/2/layout/IconLabelList"/>
    <dgm:cxn modelId="{327E2563-D97A-4BFA-A048-B751E0E62C80}" srcId="{650A7178-938C-4921-820E-784D34F0F228}" destId="{86D8E8D9-1E63-435D-A865-73E3AA804D99}" srcOrd="2" destOrd="0" parTransId="{F7FC9659-A523-4952-AC2D-A32013C01F5F}" sibTransId="{6C66D2F5-44C3-4628-AC06-B639D6688333}"/>
    <dgm:cxn modelId="{6AD11B6B-3CF2-4CCE-A1E2-8D574974E065}" srcId="{650A7178-938C-4921-820E-784D34F0F228}" destId="{9CA841E6-A51E-4BFD-AF5D-D0C6FCC61A70}" srcOrd="1" destOrd="0" parTransId="{D76FDC96-BCEF-461D-B414-A0E82A684979}" sibTransId="{E98C309B-83ED-4EFC-8751-AF505C1F54E4}"/>
    <dgm:cxn modelId="{C5029D89-F8D5-4B14-BCFA-0771D90F02F8}" type="presOf" srcId="{86D8E8D9-1E63-435D-A865-73E3AA804D99}" destId="{D0C3F2B6-EF3E-4FB0-91FF-7F4D4FE21CA0}" srcOrd="0" destOrd="0" presId="urn:microsoft.com/office/officeart/2018/2/layout/IconLabelList"/>
    <dgm:cxn modelId="{605C72CA-8F3E-4597-928E-37FC4CF9ED44}" type="presOf" srcId="{527A3928-890A-4B6D-AC48-6DF7105A8CA1}" destId="{38947C7E-1AFD-4E82-B55D-A449A58707EA}" srcOrd="0" destOrd="0" presId="urn:microsoft.com/office/officeart/2018/2/layout/IconLabelList"/>
    <dgm:cxn modelId="{C9552AD8-8047-41CF-9154-5B0C4192A704}" srcId="{650A7178-938C-4921-820E-784D34F0F228}" destId="{527A3928-890A-4B6D-AC48-6DF7105A8CA1}" srcOrd="0" destOrd="0" parTransId="{54F5CFBE-DF4D-45C5-A0CD-9BE1BDCF683B}" sibTransId="{2E4D3175-DA28-4187-AF41-BDF390CA51D0}"/>
    <dgm:cxn modelId="{92AD875A-6C96-40EE-BE26-EAD7E9826843}" type="presParOf" srcId="{73FA8158-8486-4C0C-882D-504AF6D95E05}" destId="{6574D872-A4AB-4890-9131-91A816E924F4}" srcOrd="0" destOrd="0" presId="urn:microsoft.com/office/officeart/2018/2/layout/IconLabelList"/>
    <dgm:cxn modelId="{BC33EADF-5A3B-442A-BD5C-314791F18B32}" type="presParOf" srcId="{6574D872-A4AB-4890-9131-91A816E924F4}" destId="{4807A5F6-F411-480A-A525-0C3C572BD9FC}" srcOrd="0" destOrd="0" presId="urn:microsoft.com/office/officeart/2018/2/layout/IconLabelList"/>
    <dgm:cxn modelId="{9DDC0666-5F3D-4569-BDF0-9A0E206F1864}" type="presParOf" srcId="{6574D872-A4AB-4890-9131-91A816E924F4}" destId="{6573D597-0F7C-47D9-9718-9BE2C0CF4CD1}" srcOrd="1" destOrd="0" presId="urn:microsoft.com/office/officeart/2018/2/layout/IconLabelList"/>
    <dgm:cxn modelId="{E273262D-99E2-4F78-8EA6-7E83BAD7A70E}" type="presParOf" srcId="{6574D872-A4AB-4890-9131-91A816E924F4}" destId="{38947C7E-1AFD-4E82-B55D-A449A58707EA}" srcOrd="2" destOrd="0" presId="urn:microsoft.com/office/officeart/2018/2/layout/IconLabelList"/>
    <dgm:cxn modelId="{D1DD4CF3-805E-426E-ACD1-7D42FDD20098}" type="presParOf" srcId="{73FA8158-8486-4C0C-882D-504AF6D95E05}" destId="{701954DD-1D7B-4FD8-9D58-61BB7ABBAF56}" srcOrd="1" destOrd="0" presId="urn:microsoft.com/office/officeart/2018/2/layout/IconLabelList"/>
    <dgm:cxn modelId="{0790DF82-7821-4666-90CD-5B665C81CDA9}" type="presParOf" srcId="{73FA8158-8486-4C0C-882D-504AF6D95E05}" destId="{F8394047-F327-4F62-9995-BD098177AEAF}" srcOrd="2" destOrd="0" presId="urn:microsoft.com/office/officeart/2018/2/layout/IconLabelList"/>
    <dgm:cxn modelId="{49166882-E980-4401-BF90-CCCCC2F94C58}" type="presParOf" srcId="{F8394047-F327-4F62-9995-BD098177AEAF}" destId="{AA9C8E0C-C29B-450F-8F13-3EB693BD7E69}" srcOrd="0" destOrd="0" presId="urn:microsoft.com/office/officeart/2018/2/layout/IconLabelList"/>
    <dgm:cxn modelId="{C10789FA-C557-49BD-8C79-994947EBDB9A}" type="presParOf" srcId="{F8394047-F327-4F62-9995-BD098177AEAF}" destId="{0703C8D2-81FD-49C2-8781-D3A778A8F1E1}" srcOrd="1" destOrd="0" presId="urn:microsoft.com/office/officeart/2018/2/layout/IconLabelList"/>
    <dgm:cxn modelId="{ECFA916A-98F3-4657-A0C0-BF122CCD72E0}" type="presParOf" srcId="{F8394047-F327-4F62-9995-BD098177AEAF}" destId="{5814501A-6551-4272-AD46-C123256B61E2}" srcOrd="2" destOrd="0" presId="urn:microsoft.com/office/officeart/2018/2/layout/IconLabelList"/>
    <dgm:cxn modelId="{30D6A966-8676-451F-8EED-F00FCA285864}" type="presParOf" srcId="{73FA8158-8486-4C0C-882D-504AF6D95E05}" destId="{DAB2E8DA-72EC-482E-AE94-826DC33EE5F6}" srcOrd="3" destOrd="0" presId="urn:microsoft.com/office/officeart/2018/2/layout/IconLabelList"/>
    <dgm:cxn modelId="{CF8BA82B-F8CE-4313-B07F-77DDD4DCEE4C}" type="presParOf" srcId="{73FA8158-8486-4C0C-882D-504AF6D95E05}" destId="{A4AA49A5-5C72-4303-903C-DEA45D6A4A63}" srcOrd="4" destOrd="0" presId="urn:microsoft.com/office/officeart/2018/2/layout/IconLabelList"/>
    <dgm:cxn modelId="{1A1195BD-0DF9-4AEA-BA65-0264B949E3B9}" type="presParOf" srcId="{A4AA49A5-5C72-4303-903C-DEA45D6A4A63}" destId="{41E19400-5532-42FE-925B-A2F6F008E485}" srcOrd="0" destOrd="0" presId="urn:microsoft.com/office/officeart/2018/2/layout/IconLabelList"/>
    <dgm:cxn modelId="{860F28BF-9651-484E-8F96-567FD4196A94}" type="presParOf" srcId="{A4AA49A5-5C72-4303-903C-DEA45D6A4A63}" destId="{4D1487EB-8761-4E25-8C5E-255D411E46EA}" srcOrd="1" destOrd="0" presId="urn:microsoft.com/office/officeart/2018/2/layout/IconLabelList"/>
    <dgm:cxn modelId="{441721FE-513F-4052-9A85-71E838B62F12}" type="presParOf" srcId="{A4AA49A5-5C72-4303-903C-DEA45D6A4A63}" destId="{D0C3F2B6-EF3E-4FB0-91FF-7F4D4FE21CA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1058E0-AC31-4A05-AD81-B13FE3C55E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EADC9D-0ECB-45A7-A20C-BB4D8EA465C7}">
      <dgm:prSet/>
      <dgm:spPr>
        <a:solidFill>
          <a:srgbClr val="56E109"/>
        </a:solidFill>
      </dgm:spPr>
      <dgm:t>
        <a:bodyPr/>
        <a:lstStyle/>
        <a:p>
          <a:r>
            <a:rPr lang="en-US" dirty="0"/>
            <a:t>Check with your BRACE Advisor</a:t>
          </a:r>
        </a:p>
      </dgm:t>
    </dgm:pt>
    <dgm:pt modelId="{CD3BED30-B583-4045-888C-5B5707D9D605}" type="parTrans" cxnId="{8F4B5199-2F40-402C-BD11-4FE6B7980B5B}">
      <dgm:prSet/>
      <dgm:spPr/>
      <dgm:t>
        <a:bodyPr/>
        <a:lstStyle/>
        <a:p>
          <a:endParaRPr lang="en-US"/>
        </a:p>
      </dgm:t>
    </dgm:pt>
    <dgm:pt modelId="{23995D45-A387-416C-AA03-D44B4E49792B}" type="sibTrans" cxnId="{8F4B5199-2F40-402C-BD11-4FE6B7980B5B}">
      <dgm:prSet/>
      <dgm:spPr/>
      <dgm:t>
        <a:bodyPr/>
        <a:lstStyle/>
        <a:p>
          <a:endParaRPr lang="en-US"/>
        </a:p>
      </dgm:t>
    </dgm:pt>
    <dgm:pt modelId="{CF625E9F-5E0D-4812-A781-CB380D682D0F}">
      <dgm:prSet/>
      <dgm:spPr>
        <a:solidFill>
          <a:srgbClr val="56E109"/>
        </a:solidFill>
      </dgm:spPr>
      <dgm:t>
        <a:bodyPr/>
        <a:lstStyle/>
        <a:p>
          <a:r>
            <a:rPr lang="en-US" dirty="0"/>
            <a:t>APPLY FOR FAFSA AND BRIGHT FUTURES OCTOBER OF SENIOR YEAR</a:t>
          </a:r>
        </a:p>
      </dgm:t>
    </dgm:pt>
    <dgm:pt modelId="{D035B58E-748B-4807-A000-331C65178884}" type="parTrans" cxnId="{AC081B90-57BF-40E4-BB13-0639BD2DE385}">
      <dgm:prSet/>
      <dgm:spPr/>
      <dgm:t>
        <a:bodyPr/>
        <a:lstStyle/>
        <a:p>
          <a:endParaRPr lang="en-US"/>
        </a:p>
      </dgm:t>
    </dgm:pt>
    <dgm:pt modelId="{78E9DCE8-5CBB-4F08-AEAC-ACEF2C67B92C}" type="sibTrans" cxnId="{AC081B90-57BF-40E4-BB13-0639BD2DE385}">
      <dgm:prSet/>
      <dgm:spPr/>
      <dgm:t>
        <a:bodyPr/>
        <a:lstStyle/>
        <a:p>
          <a:endParaRPr lang="en-US"/>
        </a:p>
      </dgm:t>
    </dgm:pt>
    <dgm:pt modelId="{CD334268-E102-44F4-B6E5-BCE9C7EAEA2C}">
      <dgm:prSet/>
      <dgm:spPr>
        <a:solidFill>
          <a:srgbClr val="56E109"/>
        </a:solidFill>
      </dgm:spPr>
      <dgm:t>
        <a:bodyPr/>
        <a:lstStyle/>
        <a:p>
          <a:r>
            <a:rPr lang="en-US" dirty="0"/>
            <a:t>CHECK XELLO</a:t>
          </a:r>
        </a:p>
      </dgm:t>
    </dgm:pt>
    <dgm:pt modelId="{02C04E2E-68F3-4109-8A06-354592B706F2}" type="parTrans" cxnId="{82A4A8D6-4168-4F8D-8A2C-7E603276AD69}">
      <dgm:prSet/>
      <dgm:spPr/>
      <dgm:t>
        <a:bodyPr/>
        <a:lstStyle/>
        <a:p>
          <a:endParaRPr lang="en-US"/>
        </a:p>
      </dgm:t>
    </dgm:pt>
    <dgm:pt modelId="{FDFAE7BB-D780-4512-992D-81B3977A493C}" type="sibTrans" cxnId="{82A4A8D6-4168-4F8D-8A2C-7E603276AD69}">
      <dgm:prSet/>
      <dgm:spPr/>
      <dgm:t>
        <a:bodyPr/>
        <a:lstStyle/>
        <a:p>
          <a:endParaRPr lang="en-US"/>
        </a:p>
      </dgm:t>
    </dgm:pt>
    <dgm:pt modelId="{8899A8C3-B68A-4E9F-9306-C106959B2FA5}">
      <dgm:prSet/>
      <dgm:spPr>
        <a:solidFill>
          <a:srgbClr val="8BF84E"/>
        </a:solidFill>
      </dgm:spPr>
      <dgm:t>
        <a:bodyPr/>
        <a:lstStyle/>
        <a:p>
          <a:r>
            <a:rPr lang="en-US"/>
            <a:t>ATHLETES</a:t>
          </a:r>
        </a:p>
      </dgm:t>
    </dgm:pt>
    <dgm:pt modelId="{1957C8EB-38B8-462E-BE07-0A0B5138582E}" type="parTrans" cxnId="{B18B1328-2807-4F6E-82EC-28E2E031D232}">
      <dgm:prSet/>
      <dgm:spPr/>
      <dgm:t>
        <a:bodyPr/>
        <a:lstStyle/>
        <a:p>
          <a:endParaRPr lang="en-US"/>
        </a:p>
      </dgm:t>
    </dgm:pt>
    <dgm:pt modelId="{5838F69A-9BA0-48A5-B46D-0A8C18ABC5E2}" type="sibTrans" cxnId="{B18B1328-2807-4F6E-82EC-28E2E031D232}">
      <dgm:prSet/>
      <dgm:spPr/>
      <dgm:t>
        <a:bodyPr/>
        <a:lstStyle/>
        <a:p>
          <a:endParaRPr lang="en-US"/>
        </a:p>
      </dgm:t>
    </dgm:pt>
    <dgm:pt modelId="{541B6EEE-2901-4B87-BD35-FDCAEF840935}">
      <dgm:prSet/>
      <dgm:spPr>
        <a:solidFill>
          <a:srgbClr val="8BF84E"/>
        </a:solidFill>
      </dgm:spPr>
      <dgm:t>
        <a:bodyPr/>
        <a:lstStyle/>
        <a:p>
          <a:r>
            <a:rPr lang="en-US" dirty="0"/>
            <a:t>REGISTER FOR THE NCAA-VISIT ELIGIBLITY CENTER.ORG</a:t>
          </a:r>
        </a:p>
      </dgm:t>
    </dgm:pt>
    <dgm:pt modelId="{8F2538AB-6B48-4ACA-846F-EAA9D42209B8}" type="parTrans" cxnId="{F41BFE09-6C45-441B-9141-145A53468FD7}">
      <dgm:prSet/>
      <dgm:spPr/>
      <dgm:t>
        <a:bodyPr/>
        <a:lstStyle/>
        <a:p>
          <a:endParaRPr lang="en-US"/>
        </a:p>
      </dgm:t>
    </dgm:pt>
    <dgm:pt modelId="{271F1A6D-FE7C-4A86-8DC0-AFADF62A95EA}" type="sibTrans" cxnId="{F41BFE09-6C45-441B-9141-145A53468FD7}">
      <dgm:prSet/>
      <dgm:spPr/>
      <dgm:t>
        <a:bodyPr/>
        <a:lstStyle/>
        <a:p>
          <a:endParaRPr lang="en-US"/>
        </a:p>
      </dgm:t>
    </dgm:pt>
    <dgm:pt modelId="{E6DD58B8-FDCB-4954-8482-13FB96FBC29A}">
      <dgm:prSet/>
      <dgm:spPr>
        <a:solidFill>
          <a:srgbClr val="8BF84E"/>
        </a:solidFill>
      </dgm:spPr>
      <dgm:t>
        <a:bodyPr/>
        <a:lstStyle/>
        <a:p>
          <a:r>
            <a:rPr lang="en-US"/>
            <a:t>CONTACT COACH AT INSTITUTION </a:t>
          </a:r>
        </a:p>
      </dgm:t>
    </dgm:pt>
    <dgm:pt modelId="{97D49FBD-C260-47E4-B5FB-BB6FE449C86F}" type="parTrans" cxnId="{6A5658A0-2076-4093-9D69-6A2AC7992E13}">
      <dgm:prSet/>
      <dgm:spPr/>
      <dgm:t>
        <a:bodyPr/>
        <a:lstStyle/>
        <a:p>
          <a:endParaRPr lang="en-US"/>
        </a:p>
      </dgm:t>
    </dgm:pt>
    <dgm:pt modelId="{0AC4259E-740D-47F1-AD15-62566E341874}" type="sibTrans" cxnId="{6A5658A0-2076-4093-9D69-6A2AC7992E13}">
      <dgm:prSet/>
      <dgm:spPr/>
      <dgm:t>
        <a:bodyPr/>
        <a:lstStyle/>
        <a:p>
          <a:endParaRPr lang="en-US"/>
        </a:p>
      </dgm:t>
    </dgm:pt>
    <dgm:pt modelId="{D4C136D8-EA96-4609-9F7B-9B74E3A8CCC9}" type="pres">
      <dgm:prSet presAssocID="{021058E0-AC31-4A05-AD81-B13FE3C55E08}" presName="linear" presStyleCnt="0">
        <dgm:presLayoutVars>
          <dgm:animLvl val="lvl"/>
          <dgm:resizeHandles val="exact"/>
        </dgm:presLayoutVars>
      </dgm:prSet>
      <dgm:spPr/>
    </dgm:pt>
    <dgm:pt modelId="{A20CC87E-A218-488C-9266-9DE896D1380A}" type="pres">
      <dgm:prSet presAssocID="{1FEADC9D-0ECB-45A7-A20C-BB4D8EA465C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645228C-1F49-49DE-B7C1-8046F638D451}" type="pres">
      <dgm:prSet presAssocID="{23995D45-A387-416C-AA03-D44B4E49792B}" presName="spacer" presStyleCnt="0"/>
      <dgm:spPr/>
    </dgm:pt>
    <dgm:pt modelId="{9E52E556-4EE2-4200-94E0-414727127B5F}" type="pres">
      <dgm:prSet presAssocID="{CF625E9F-5E0D-4812-A781-CB380D682D0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F1F7A86-5280-4B16-94CF-98F7D80319C2}" type="pres">
      <dgm:prSet presAssocID="{78E9DCE8-5CBB-4F08-AEAC-ACEF2C67B92C}" presName="spacer" presStyleCnt="0"/>
      <dgm:spPr/>
    </dgm:pt>
    <dgm:pt modelId="{5224242F-86C3-4D5C-B100-B832AEB0A44B}" type="pres">
      <dgm:prSet presAssocID="{CD334268-E102-44F4-B6E5-BCE9C7EAEA2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9D035C9-80AD-4DB6-9829-D263F01566AE}" type="pres">
      <dgm:prSet presAssocID="{FDFAE7BB-D780-4512-992D-81B3977A493C}" presName="spacer" presStyleCnt="0"/>
      <dgm:spPr/>
    </dgm:pt>
    <dgm:pt modelId="{4F93DECC-DAD4-4646-80E2-28A2215B9029}" type="pres">
      <dgm:prSet presAssocID="{8899A8C3-B68A-4E9F-9306-C106959B2FA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E43CB7F-74E7-4E9B-8271-5F14DE7033C8}" type="pres">
      <dgm:prSet presAssocID="{5838F69A-9BA0-48A5-B46D-0A8C18ABC5E2}" presName="spacer" presStyleCnt="0"/>
      <dgm:spPr/>
    </dgm:pt>
    <dgm:pt modelId="{A715AEC2-3990-4DBC-8D88-74B01E9761BC}" type="pres">
      <dgm:prSet presAssocID="{541B6EEE-2901-4B87-BD35-FDCAEF84093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7198E19-EFEA-4DF6-B868-14912342A9F4}" type="pres">
      <dgm:prSet presAssocID="{271F1A6D-FE7C-4A86-8DC0-AFADF62A95EA}" presName="spacer" presStyleCnt="0"/>
      <dgm:spPr/>
    </dgm:pt>
    <dgm:pt modelId="{B873064C-10CF-4A77-922D-BD91B71BDEAA}" type="pres">
      <dgm:prSet presAssocID="{E6DD58B8-FDCB-4954-8482-13FB96FBC29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4332001-7AF9-4C8E-A756-1E24DC6F0EE9}" type="presOf" srcId="{CF625E9F-5E0D-4812-A781-CB380D682D0F}" destId="{9E52E556-4EE2-4200-94E0-414727127B5F}" srcOrd="0" destOrd="0" presId="urn:microsoft.com/office/officeart/2005/8/layout/vList2"/>
    <dgm:cxn modelId="{F41BFE09-6C45-441B-9141-145A53468FD7}" srcId="{021058E0-AC31-4A05-AD81-B13FE3C55E08}" destId="{541B6EEE-2901-4B87-BD35-FDCAEF840935}" srcOrd="4" destOrd="0" parTransId="{8F2538AB-6B48-4ACA-846F-EAA9D42209B8}" sibTransId="{271F1A6D-FE7C-4A86-8DC0-AFADF62A95EA}"/>
    <dgm:cxn modelId="{B18B1328-2807-4F6E-82EC-28E2E031D232}" srcId="{021058E0-AC31-4A05-AD81-B13FE3C55E08}" destId="{8899A8C3-B68A-4E9F-9306-C106959B2FA5}" srcOrd="3" destOrd="0" parTransId="{1957C8EB-38B8-462E-BE07-0A0B5138582E}" sibTransId="{5838F69A-9BA0-48A5-B46D-0A8C18ABC5E2}"/>
    <dgm:cxn modelId="{9ADC4F30-1488-4A34-B100-B1C3A84B4E82}" type="presOf" srcId="{CD334268-E102-44F4-B6E5-BCE9C7EAEA2C}" destId="{5224242F-86C3-4D5C-B100-B832AEB0A44B}" srcOrd="0" destOrd="0" presId="urn:microsoft.com/office/officeart/2005/8/layout/vList2"/>
    <dgm:cxn modelId="{1C192880-95DD-4D0A-921C-11FA0D82D996}" type="presOf" srcId="{1FEADC9D-0ECB-45A7-A20C-BB4D8EA465C7}" destId="{A20CC87E-A218-488C-9266-9DE896D1380A}" srcOrd="0" destOrd="0" presId="urn:microsoft.com/office/officeart/2005/8/layout/vList2"/>
    <dgm:cxn modelId="{AC081B90-57BF-40E4-BB13-0639BD2DE385}" srcId="{021058E0-AC31-4A05-AD81-B13FE3C55E08}" destId="{CF625E9F-5E0D-4812-A781-CB380D682D0F}" srcOrd="1" destOrd="0" parTransId="{D035B58E-748B-4807-A000-331C65178884}" sibTransId="{78E9DCE8-5CBB-4F08-AEAC-ACEF2C67B92C}"/>
    <dgm:cxn modelId="{8F4B5199-2F40-402C-BD11-4FE6B7980B5B}" srcId="{021058E0-AC31-4A05-AD81-B13FE3C55E08}" destId="{1FEADC9D-0ECB-45A7-A20C-BB4D8EA465C7}" srcOrd="0" destOrd="0" parTransId="{CD3BED30-B583-4045-888C-5B5707D9D605}" sibTransId="{23995D45-A387-416C-AA03-D44B4E49792B}"/>
    <dgm:cxn modelId="{6A5658A0-2076-4093-9D69-6A2AC7992E13}" srcId="{021058E0-AC31-4A05-AD81-B13FE3C55E08}" destId="{E6DD58B8-FDCB-4954-8482-13FB96FBC29A}" srcOrd="5" destOrd="0" parTransId="{97D49FBD-C260-47E4-B5FB-BB6FE449C86F}" sibTransId="{0AC4259E-740D-47F1-AD15-62566E341874}"/>
    <dgm:cxn modelId="{2206EDA2-7F95-4A02-8636-007367AFDC8A}" type="presOf" srcId="{8899A8C3-B68A-4E9F-9306-C106959B2FA5}" destId="{4F93DECC-DAD4-4646-80E2-28A2215B9029}" srcOrd="0" destOrd="0" presId="urn:microsoft.com/office/officeart/2005/8/layout/vList2"/>
    <dgm:cxn modelId="{44D04EAC-8695-47A4-BF5E-7B77EDBB43E6}" type="presOf" srcId="{541B6EEE-2901-4B87-BD35-FDCAEF840935}" destId="{A715AEC2-3990-4DBC-8D88-74B01E9761BC}" srcOrd="0" destOrd="0" presId="urn:microsoft.com/office/officeart/2005/8/layout/vList2"/>
    <dgm:cxn modelId="{1CB793D0-8741-4F9E-99DF-01D78A2ABDE4}" type="presOf" srcId="{E6DD58B8-FDCB-4954-8482-13FB96FBC29A}" destId="{B873064C-10CF-4A77-922D-BD91B71BDEAA}" srcOrd="0" destOrd="0" presId="urn:microsoft.com/office/officeart/2005/8/layout/vList2"/>
    <dgm:cxn modelId="{82A4A8D6-4168-4F8D-8A2C-7E603276AD69}" srcId="{021058E0-AC31-4A05-AD81-B13FE3C55E08}" destId="{CD334268-E102-44F4-B6E5-BCE9C7EAEA2C}" srcOrd="2" destOrd="0" parTransId="{02C04E2E-68F3-4109-8A06-354592B706F2}" sibTransId="{FDFAE7BB-D780-4512-992D-81B3977A493C}"/>
    <dgm:cxn modelId="{3C6512F5-2ED9-4C3D-9AD4-80D9FB115150}" type="presOf" srcId="{021058E0-AC31-4A05-AD81-B13FE3C55E08}" destId="{D4C136D8-EA96-4609-9F7B-9B74E3A8CCC9}" srcOrd="0" destOrd="0" presId="urn:microsoft.com/office/officeart/2005/8/layout/vList2"/>
    <dgm:cxn modelId="{D17558BF-5726-43C0-9416-D2D229E3A06B}" type="presParOf" srcId="{D4C136D8-EA96-4609-9F7B-9B74E3A8CCC9}" destId="{A20CC87E-A218-488C-9266-9DE896D1380A}" srcOrd="0" destOrd="0" presId="urn:microsoft.com/office/officeart/2005/8/layout/vList2"/>
    <dgm:cxn modelId="{5CF9B3B4-64DE-4427-8C9D-40BCEFE58F53}" type="presParOf" srcId="{D4C136D8-EA96-4609-9F7B-9B74E3A8CCC9}" destId="{9645228C-1F49-49DE-B7C1-8046F638D451}" srcOrd="1" destOrd="0" presId="urn:microsoft.com/office/officeart/2005/8/layout/vList2"/>
    <dgm:cxn modelId="{836CA4FC-98F7-4D2A-BE0C-48FEBFD493A5}" type="presParOf" srcId="{D4C136D8-EA96-4609-9F7B-9B74E3A8CCC9}" destId="{9E52E556-4EE2-4200-94E0-414727127B5F}" srcOrd="2" destOrd="0" presId="urn:microsoft.com/office/officeart/2005/8/layout/vList2"/>
    <dgm:cxn modelId="{D2E684A8-09EA-4F17-A768-55A50F5CAAB1}" type="presParOf" srcId="{D4C136D8-EA96-4609-9F7B-9B74E3A8CCC9}" destId="{1F1F7A86-5280-4B16-94CF-98F7D80319C2}" srcOrd="3" destOrd="0" presId="urn:microsoft.com/office/officeart/2005/8/layout/vList2"/>
    <dgm:cxn modelId="{D05C82E4-2F44-4B3C-BED5-0D1831488250}" type="presParOf" srcId="{D4C136D8-EA96-4609-9F7B-9B74E3A8CCC9}" destId="{5224242F-86C3-4D5C-B100-B832AEB0A44B}" srcOrd="4" destOrd="0" presId="urn:microsoft.com/office/officeart/2005/8/layout/vList2"/>
    <dgm:cxn modelId="{1193827D-25A2-4E01-B764-0AED380560B6}" type="presParOf" srcId="{D4C136D8-EA96-4609-9F7B-9B74E3A8CCC9}" destId="{19D035C9-80AD-4DB6-9829-D263F01566AE}" srcOrd="5" destOrd="0" presId="urn:microsoft.com/office/officeart/2005/8/layout/vList2"/>
    <dgm:cxn modelId="{6A898296-F2C1-4329-A252-D4D88A43BFD6}" type="presParOf" srcId="{D4C136D8-EA96-4609-9F7B-9B74E3A8CCC9}" destId="{4F93DECC-DAD4-4646-80E2-28A2215B9029}" srcOrd="6" destOrd="0" presId="urn:microsoft.com/office/officeart/2005/8/layout/vList2"/>
    <dgm:cxn modelId="{BBEA320D-FFD8-4355-87B5-CF7FC19973A3}" type="presParOf" srcId="{D4C136D8-EA96-4609-9F7B-9B74E3A8CCC9}" destId="{9E43CB7F-74E7-4E9B-8271-5F14DE7033C8}" srcOrd="7" destOrd="0" presId="urn:microsoft.com/office/officeart/2005/8/layout/vList2"/>
    <dgm:cxn modelId="{408534F2-D6D1-4171-A062-7575D0EB16F0}" type="presParOf" srcId="{D4C136D8-EA96-4609-9F7B-9B74E3A8CCC9}" destId="{A715AEC2-3990-4DBC-8D88-74B01E9761BC}" srcOrd="8" destOrd="0" presId="urn:microsoft.com/office/officeart/2005/8/layout/vList2"/>
    <dgm:cxn modelId="{DE7BBD36-D4C5-4B43-9641-699DDAD0CCD5}" type="presParOf" srcId="{D4C136D8-EA96-4609-9F7B-9B74E3A8CCC9}" destId="{77198E19-EFEA-4DF6-B868-14912342A9F4}" srcOrd="9" destOrd="0" presId="urn:microsoft.com/office/officeart/2005/8/layout/vList2"/>
    <dgm:cxn modelId="{B79A9B1D-7800-4D7E-86E9-FF4F44C672ED}" type="presParOf" srcId="{D4C136D8-EA96-4609-9F7B-9B74E3A8CCC9}" destId="{B873064C-10CF-4A77-922D-BD91B71BDEA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65435-5684-4D87-B003-275684411FA6}">
      <dsp:nvSpPr>
        <dsp:cNvPr id="0" name=""/>
        <dsp:cNvSpPr/>
      </dsp:nvSpPr>
      <dsp:spPr>
        <a:xfrm>
          <a:off x="2310" y="440726"/>
          <a:ext cx="1833041" cy="109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 THE ADMISSION REQUIREMENTS FOR UNIVERISITES NOW</a:t>
          </a:r>
        </a:p>
      </dsp:txBody>
      <dsp:txXfrm>
        <a:off x="2310" y="440726"/>
        <a:ext cx="1833041" cy="1099824"/>
      </dsp:txXfrm>
    </dsp:sp>
    <dsp:sp modelId="{7AC18034-28E8-4BF4-8C2D-04F48B555A36}">
      <dsp:nvSpPr>
        <dsp:cNvPr id="0" name=""/>
        <dsp:cNvSpPr/>
      </dsp:nvSpPr>
      <dsp:spPr>
        <a:xfrm>
          <a:off x="2018656" y="440726"/>
          <a:ext cx="1833041" cy="1099824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APPLY EARLY, DON’T WAIT UNTIL SENIOR YEAR</a:t>
          </a:r>
        </a:p>
      </dsp:txBody>
      <dsp:txXfrm>
        <a:off x="2018656" y="440726"/>
        <a:ext cx="1833041" cy="1099824"/>
      </dsp:txXfrm>
    </dsp:sp>
    <dsp:sp modelId="{8C381D25-9063-4929-B525-A598E148D996}">
      <dsp:nvSpPr>
        <dsp:cNvPr id="0" name=""/>
        <dsp:cNvSpPr/>
      </dsp:nvSpPr>
      <dsp:spPr>
        <a:xfrm>
          <a:off x="4035002" y="440726"/>
          <a:ext cx="1833041" cy="1099824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WHEN APPLYING MAKE SURE YOU HAVE A COMPLETE APPLICATION</a:t>
          </a:r>
        </a:p>
      </dsp:txBody>
      <dsp:txXfrm>
        <a:off x="4035002" y="440726"/>
        <a:ext cx="1833041" cy="1099824"/>
      </dsp:txXfrm>
    </dsp:sp>
    <dsp:sp modelId="{823D6D3C-7307-4558-BCEE-C03DF1A1FB42}">
      <dsp:nvSpPr>
        <dsp:cNvPr id="0" name=""/>
        <dsp:cNvSpPr/>
      </dsp:nvSpPr>
      <dsp:spPr>
        <a:xfrm>
          <a:off x="6051347" y="440726"/>
          <a:ext cx="1833041" cy="109982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MUST SEND SAT/ACT SCORES THROUGH WEBSITES</a:t>
          </a:r>
        </a:p>
      </dsp:txBody>
      <dsp:txXfrm>
        <a:off x="6051347" y="440726"/>
        <a:ext cx="1833041" cy="1099824"/>
      </dsp:txXfrm>
    </dsp:sp>
    <dsp:sp modelId="{BA3F8881-3873-47DC-959D-D3FFBD2A6E66}">
      <dsp:nvSpPr>
        <dsp:cNvPr id="0" name=""/>
        <dsp:cNvSpPr/>
      </dsp:nvSpPr>
      <dsp:spPr>
        <a:xfrm>
          <a:off x="1010483" y="1723856"/>
          <a:ext cx="1833041" cy="1099824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MAKE SURE YOU SEND YOUR ESSAY IF REQUIRED</a:t>
          </a:r>
        </a:p>
      </dsp:txBody>
      <dsp:txXfrm>
        <a:off x="1010483" y="1723856"/>
        <a:ext cx="1833041" cy="1099824"/>
      </dsp:txXfrm>
    </dsp:sp>
    <dsp:sp modelId="{682F2804-E2DE-46BF-80B2-D8803A2E6CB8}">
      <dsp:nvSpPr>
        <dsp:cNvPr id="0" name=""/>
        <dsp:cNvSpPr/>
      </dsp:nvSpPr>
      <dsp:spPr>
        <a:xfrm>
          <a:off x="3026829" y="1723856"/>
          <a:ext cx="1833041" cy="1099824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REQUEST TRANSCRIPT THROUGH NAVIANCE OR SSAR </a:t>
          </a:r>
        </a:p>
      </dsp:txBody>
      <dsp:txXfrm>
        <a:off x="3026829" y="1723856"/>
        <a:ext cx="1833041" cy="1099824"/>
      </dsp:txXfrm>
    </dsp:sp>
    <dsp:sp modelId="{05A1CDC0-E8E2-425A-9470-FF1AC72960FD}">
      <dsp:nvSpPr>
        <dsp:cNvPr id="0" name=""/>
        <dsp:cNvSpPr/>
      </dsp:nvSpPr>
      <dsp:spPr>
        <a:xfrm>
          <a:off x="5043174" y="1723856"/>
          <a:ext cx="1833041" cy="109982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DON’T CHANGE YOUR SCHEDULE ONCE TRANSCRIPT SENT</a:t>
          </a:r>
        </a:p>
      </dsp:txBody>
      <dsp:txXfrm>
        <a:off x="5043174" y="1723856"/>
        <a:ext cx="1833041" cy="1099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7A5F6-F411-480A-A525-0C3C572BD9FC}">
      <dsp:nvSpPr>
        <dsp:cNvPr id="0" name=""/>
        <dsp:cNvSpPr/>
      </dsp:nvSpPr>
      <dsp:spPr>
        <a:xfrm>
          <a:off x="887934" y="700105"/>
          <a:ext cx="980995" cy="980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47C7E-1AFD-4E82-B55D-A449A58707EA}">
      <dsp:nvSpPr>
        <dsp:cNvPr id="0" name=""/>
        <dsp:cNvSpPr/>
      </dsp:nvSpPr>
      <dsp:spPr>
        <a:xfrm>
          <a:off x="288437" y="1981462"/>
          <a:ext cx="21799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GIVE RECOMMENDER TIME: UP TO 2 WEEKS</a:t>
          </a:r>
        </a:p>
      </dsp:txBody>
      <dsp:txXfrm>
        <a:off x="288437" y="1981462"/>
        <a:ext cx="2179990" cy="720000"/>
      </dsp:txXfrm>
    </dsp:sp>
    <dsp:sp modelId="{AA9C8E0C-C29B-450F-8F13-3EB693BD7E69}">
      <dsp:nvSpPr>
        <dsp:cNvPr id="0" name=""/>
        <dsp:cNvSpPr/>
      </dsp:nvSpPr>
      <dsp:spPr>
        <a:xfrm>
          <a:off x="3449423" y="700105"/>
          <a:ext cx="980995" cy="980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4501A-6551-4272-AD46-C123256B61E2}">
      <dsp:nvSpPr>
        <dsp:cNvPr id="0" name=""/>
        <dsp:cNvSpPr/>
      </dsp:nvSpPr>
      <dsp:spPr>
        <a:xfrm>
          <a:off x="2849925" y="1981462"/>
          <a:ext cx="21799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 NEEDED FOR ALL INSTITUTIONS</a:t>
          </a:r>
        </a:p>
      </dsp:txBody>
      <dsp:txXfrm>
        <a:off x="2849925" y="1981462"/>
        <a:ext cx="2179990" cy="720000"/>
      </dsp:txXfrm>
    </dsp:sp>
    <dsp:sp modelId="{41E19400-5532-42FE-925B-A2F6F008E485}">
      <dsp:nvSpPr>
        <dsp:cNvPr id="0" name=""/>
        <dsp:cNvSpPr/>
      </dsp:nvSpPr>
      <dsp:spPr>
        <a:xfrm>
          <a:off x="6010911" y="700105"/>
          <a:ext cx="980995" cy="980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3F2B6-EF3E-4FB0-91FF-7F4D4FE21CA0}">
      <dsp:nvSpPr>
        <dsp:cNvPr id="0" name=""/>
        <dsp:cNvSpPr/>
      </dsp:nvSpPr>
      <dsp:spPr>
        <a:xfrm>
          <a:off x="5411414" y="1981462"/>
          <a:ext cx="21799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ASK RECOMMENDERS WHO KNOW YOU WELL</a:t>
          </a:r>
        </a:p>
      </dsp:txBody>
      <dsp:txXfrm>
        <a:off x="5411414" y="1981462"/>
        <a:ext cx="217999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CC87E-A218-488C-9266-9DE896D1380A}">
      <dsp:nvSpPr>
        <dsp:cNvPr id="0" name=""/>
        <dsp:cNvSpPr/>
      </dsp:nvSpPr>
      <dsp:spPr>
        <a:xfrm>
          <a:off x="0" y="48651"/>
          <a:ext cx="7886700" cy="479700"/>
        </a:xfrm>
        <a:prstGeom prst="roundRect">
          <a:avLst/>
        </a:prstGeom>
        <a:solidFill>
          <a:srgbClr val="56E1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with your BRACE Advisor</a:t>
          </a:r>
        </a:p>
      </dsp:txBody>
      <dsp:txXfrm>
        <a:off x="23417" y="72068"/>
        <a:ext cx="7839866" cy="432866"/>
      </dsp:txXfrm>
    </dsp:sp>
    <dsp:sp modelId="{9E52E556-4EE2-4200-94E0-414727127B5F}">
      <dsp:nvSpPr>
        <dsp:cNvPr id="0" name=""/>
        <dsp:cNvSpPr/>
      </dsp:nvSpPr>
      <dsp:spPr>
        <a:xfrm>
          <a:off x="0" y="585952"/>
          <a:ext cx="7886700" cy="479700"/>
        </a:xfrm>
        <a:prstGeom prst="roundRect">
          <a:avLst/>
        </a:prstGeom>
        <a:solidFill>
          <a:srgbClr val="56E1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APPLY FOR FAFSA AND BRIGHT FUTURES OCTOBER OF SENIOR YEAR</a:t>
          </a:r>
        </a:p>
      </dsp:txBody>
      <dsp:txXfrm>
        <a:off x="23417" y="609369"/>
        <a:ext cx="7839866" cy="432866"/>
      </dsp:txXfrm>
    </dsp:sp>
    <dsp:sp modelId="{5224242F-86C3-4D5C-B100-B832AEB0A44B}">
      <dsp:nvSpPr>
        <dsp:cNvPr id="0" name=""/>
        <dsp:cNvSpPr/>
      </dsp:nvSpPr>
      <dsp:spPr>
        <a:xfrm>
          <a:off x="0" y="1123252"/>
          <a:ext cx="7886700" cy="479700"/>
        </a:xfrm>
        <a:prstGeom prst="roundRect">
          <a:avLst/>
        </a:prstGeom>
        <a:solidFill>
          <a:srgbClr val="56E1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XELLO</a:t>
          </a:r>
        </a:p>
      </dsp:txBody>
      <dsp:txXfrm>
        <a:off x="23417" y="1146669"/>
        <a:ext cx="7839866" cy="432866"/>
      </dsp:txXfrm>
    </dsp:sp>
    <dsp:sp modelId="{4F93DECC-DAD4-4646-80E2-28A2215B9029}">
      <dsp:nvSpPr>
        <dsp:cNvPr id="0" name=""/>
        <dsp:cNvSpPr/>
      </dsp:nvSpPr>
      <dsp:spPr>
        <a:xfrm>
          <a:off x="0" y="1660552"/>
          <a:ext cx="7886700" cy="479700"/>
        </a:xfrm>
        <a:prstGeom prst="roundRect">
          <a:avLst/>
        </a:prstGeom>
        <a:solidFill>
          <a:srgbClr val="8BF8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ATHLETES</a:t>
          </a:r>
        </a:p>
      </dsp:txBody>
      <dsp:txXfrm>
        <a:off x="23417" y="1683969"/>
        <a:ext cx="7839866" cy="432866"/>
      </dsp:txXfrm>
    </dsp:sp>
    <dsp:sp modelId="{A715AEC2-3990-4DBC-8D88-74B01E9761BC}">
      <dsp:nvSpPr>
        <dsp:cNvPr id="0" name=""/>
        <dsp:cNvSpPr/>
      </dsp:nvSpPr>
      <dsp:spPr>
        <a:xfrm>
          <a:off x="0" y="2197852"/>
          <a:ext cx="7886700" cy="479700"/>
        </a:xfrm>
        <a:prstGeom prst="roundRect">
          <a:avLst/>
        </a:prstGeom>
        <a:solidFill>
          <a:srgbClr val="8BF8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REGISTER FOR THE NCAA-VISIT ELIGIBLITY CENTER.ORG</a:t>
          </a:r>
        </a:p>
      </dsp:txBody>
      <dsp:txXfrm>
        <a:off x="23417" y="2221269"/>
        <a:ext cx="7839866" cy="432866"/>
      </dsp:txXfrm>
    </dsp:sp>
    <dsp:sp modelId="{B873064C-10CF-4A77-922D-BD91B71BDEAA}">
      <dsp:nvSpPr>
        <dsp:cNvPr id="0" name=""/>
        <dsp:cNvSpPr/>
      </dsp:nvSpPr>
      <dsp:spPr>
        <a:xfrm>
          <a:off x="0" y="2735152"/>
          <a:ext cx="7886700" cy="479700"/>
        </a:xfrm>
        <a:prstGeom prst="roundRect">
          <a:avLst/>
        </a:prstGeom>
        <a:solidFill>
          <a:srgbClr val="8BF8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CONTACT COACH AT INSTITUTION </a:t>
          </a:r>
        </a:p>
      </dsp:txBody>
      <dsp:txXfrm>
        <a:off x="23417" y="2758569"/>
        <a:ext cx="7839866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55AB4-2461-4219-AC5D-5488E9CDCF0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AE131-1E0E-4137-AC9E-499EE882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9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EF03C-7146-4A60-9BFD-A30F226C1951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9E223-E76D-49B6-8AEC-42A3D7F5E70F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9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6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" y="1708150"/>
            <a:ext cx="1219623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Arial" pitchFamily="43" charset="0"/>
              <a:ea typeface="+mn-ea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4"/>
            <a:ext cx="3862917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/>
            <a:endParaRPr kumimoji="1" lang="en-US" sz="2400">
              <a:solidFill>
                <a:schemeClr val="tx1"/>
              </a:solidFill>
              <a:latin typeface="Times New Roman" pitchFamily="-112" charset="0"/>
            </a:endParaRP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657601" y="427038"/>
            <a:ext cx="8532284" cy="1524000"/>
          </a:xfrm>
        </p:spPr>
        <p:txBody>
          <a:bodyPr anchor="b"/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588000" y="1828800"/>
            <a:ext cx="6096000" cy="1752600"/>
          </a:xfrm>
        </p:spPr>
        <p:txBody>
          <a:bodyPr/>
          <a:lstStyle>
            <a:lvl1pPr marL="0" indent="0">
              <a:buFont typeface="Wingdings" pitchFamily="43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9CDFC-3A8C-43C6-94D9-5D477B0F0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FFA8C-5673-4C9A-AAAF-48C9562DC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895E0-F62F-4675-B0DE-5685692A4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513CF-58B5-4FD5-A62D-7D738C070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246BD-2248-4E4C-B263-F59851FC7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F4AB2-D5EC-42D8-9363-B964FE802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B7AEE-F6E1-4724-839E-DD23D75013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35541-08F6-454F-970F-F8E514895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1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A6A1D-8D3D-4006-ACA8-81459ED15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299C1-2EE3-4213-B9AF-B0729A99E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609600"/>
            <a:ext cx="2032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9200" y="609600"/>
            <a:ext cx="5892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1981F-C5E3-4018-988C-15D8D7D85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609600"/>
            <a:ext cx="812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6B392-81AD-4053-B089-A45CD14C6C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2DAB-B637-4C2D-946D-D3EA684AE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76613-94A2-4108-A80C-4E4E9A5D4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C12BB-0915-4EC0-9372-B0A296B6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865FA-0887-49BD-96BD-40FE139C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36D3E-DC96-4E73-8373-EF06C114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72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D63C-E274-43D2-9449-AAD83409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F6FBD-5F04-4E87-9A9D-AE504764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7F0F-D4D7-4064-8014-295D2351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F4C5-B41A-4FA4-8238-25587135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C5312-B155-4846-AC05-CC532691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09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F9FE-D879-4B7C-9DDB-407636B1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5B40D-7FB4-45BE-A031-B0598E3B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EE05-8383-4EC2-B9D2-977CCA35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5AA71-8C00-4EA6-8920-9FC87873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EDA3B-CAF3-4E1E-9095-5B0C5404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4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6972C-6134-4961-B080-74AC1A7D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33ED-355A-43C9-9E7F-B599DB65E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FCE59-2FC5-4E1E-80EC-46D6F9DF3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308D5-495E-458C-BCDB-49AFA0EC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560FD-A309-43CF-A0A6-9C527124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33431-1DBE-48F5-897A-70B0244A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56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8B932-73CF-43C7-B9D5-59E2B9AC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9DD0-DFE7-4878-B291-FC236AFBB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43442-AD62-47C0-BAD7-4EEC5C4A7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73627-0B64-422A-BBD9-BE83DC595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E4165-4397-4B61-B112-0F65C7E14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A14B3-D507-4960-891C-AF84FFB1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59C34-02F9-4187-9DB2-9B352E48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A875B-478E-4BD9-A7B0-F5DF790E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63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2D61-802D-4986-B45F-82059407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C2A13-9988-4DBF-8AA3-E14ECB9D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3E3AD-6A68-4F2E-8ABC-44869B52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F4AFE-6FE8-4681-AAD9-ADF03CC9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06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BCF37-F5EE-4499-A675-082B19D0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8ACB4-46D4-4CCE-B166-C4FF6CE2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DF7C6-1086-4A80-99A7-72492AB8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4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F7AC-A30A-4AA4-88BB-791CEC2B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37A40-433C-491F-9758-9581E502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42DA2-B5B0-4F48-BD5A-FF55C7640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E13C6-F0CA-4F0F-904E-2905C6FF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F5F1B-8660-4F71-8E42-ABA2C46E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FBAC2-7CFB-4D6E-93B2-676EE27C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4E88-DED7-415B-9AF5-36130755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199AE-58D7-4F23-A693-93BF8853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AC46C-1AFE-472E-967C-0DEFC421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9C2F6-E6ED-4DD6-BDCC-42D4CBD1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22FC5-F3F6-40CF-A48B-CEE335E4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74628-A6CB-49D9-870B-2688A6C6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57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7EA8-5584-46AD-9499-8179D90F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AE5FE-D7BB-4049-A693-D7A0C4D2B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A83F7-1340-44B1-80C6-399C6E2B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4F036-58F5-400B-B2B9-5A101BA5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CFFFC-44CA-440F-93C5-891BF24D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7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D7F29-2E79-4E8E-A189-E98831ED9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2CD11-0A93-4629-A0FB-F5B5425F6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36049-9489-4FEC-B636-3EA50E7F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27F00-47EC-46E8-9337-6DC26772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E7963-6049-4478-B0C6-0E156C92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56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4F6A-DFD5-49A8-8A48-8772F6AF5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A3810-9FDE-4B3E-8240-5483E67BA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FFEFA-2361-4AF5-AA48-7B5A1EAD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03C1C-F7B4-42D3-8EF5-17167A0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CA61C-F0C5-4B97-92FD-AEE56EEA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41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0919-0493-4896-BBEC-A9545854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0AFF3-B30A-4BCD-9BC9-B0830F87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88F43-680F-4CFB-ADCF-D28DCE8A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934A1-1385-402E-87C1-A0289C44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5C9D1-302B-45D2-A55A-7B4851C4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52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C4208-4934-463D-A967-A07F4DB6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467DF-AAED-4215-9820-50DB90468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C1262-8D2F-4FD4-822A-38E62074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E057A-A21C-428F-9047-668581F3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8A84-FD74-44C7-920C-228C2A9B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10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5DDA-95DA-4C93-833C-14431D5A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69EAD-C659-49B4-B8E6-91D32728B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B9A3C-8A3E-45DA-BD20-2C6CA88B7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5B5E5-7672-48B7-8779-284E680D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EF519-A619-4184-A9AD-835ED3D2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246CB-7574-487F-92F0-4690569E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09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AB15-87D5-4EA1-BD9F-688AC0D4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B7FA0-2724-4339-B475-9089E0DDC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F82C2-E964-442F-80CD-5736C035D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FD150-0930-4027-AD10-59B2B535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792C9-E4D2-4058-A8B1-5CDE34CCB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D22FF-7712-472D-93D9-6C0586F8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D425B4-1F95-4DD5-87F8-6ED88BBB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99E04-DC0C-48A5-8526-0F102BED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13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BD0A-4326-4EF6-A444-4106D76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5FE42-EDD3-4185-A693-A050B54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4B608-BFB9-4CB0-9D4C-1BF140EF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ACEA0-4CEB-4D10-9219-A289D0FC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97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FC906-F2AD-40ED-AE73-C29D147E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81146-D36F-4928-BE71-35332FF7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A3427-0955-4063-9726-2BF21893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73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0E03-FFBB-4FFB-AFB7-98DEE352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EEF6-DEC8-48D4-B5F0-85E0E7B78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2191B-BF1D-4975-897E-BF6FF4637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DBDC2-71E8-4369-B1CC-D9AB211F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5D74D-451F-4D65-892C-66F68C23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F5627-EAB6-4B3E-AF2E-6C2903D2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35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460D-49DE-4ED6-8EE4-17C242FE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5CF64-2B15-495B-B55D-999076143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29219-1634-4BB3-9412-78A450B84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E74D0-F8C1-4E99-BED9-A39C500B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86E27-B53E-4311-BE85-44453861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C46CA-BE23-434B-8B4E-451653BB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965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FFF2-DBAF-488B-81AC-5F7C2780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61153-8675-42A8-B133-F50FA7B47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1CA27-7610-4A2A-AE8E-8EACE5F0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F0A9B-61E1-4F76-AB93-017F7A26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3CE54-6EA1-4F2B-8A23-4804F8C3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59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6C322-05CC-4308-BC6E-4A1F1A919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C6360-58EF-4C1F-A21E-3E53DB654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A083-16F4-4B73-9D0E-CB4BE180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C0BA4-9E13-4B07-BF6B-28AC380C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42BD4-EE90-4371-90CC-4B6703D1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51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71051-EC06-65C0-4D40-0948D40F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A1184-3C9D-F4C9-733D-63F135CA2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118AA-01EA-F9B0-0675-E37D5998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A5F3E-A0E9-764B-C411-400E2FA9C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AF89C-3A74-5CAA-89CD-F177F2F7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45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E7C6-CB70-8D00-2D6E-CA119C4C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04AEB-F61F-99E0-6F47-AEFBE39BF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F6B8A-EE8F-5D38-90A7-E139752F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DA28D-A95A-EFD3-B59A-912069FE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9004C-2F18-C6E9-77C4-381D691E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5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E586-2204-D088-3F1D-E8610F77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C5369-1D71-4457-4DFF-9BE3EB7D5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99EA4-CB78-2EBE-DB2D-17A8CE19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9567B-C00D-FF18-FD3D-4CBB88C5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E10EF-5E7D-785D-84A6-BF8C9BAC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5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567C-2298-1DF7-0372-8A882C37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BD6F7-319A-8AD1-26F7-4E27D0BD2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0A242-5543-2954-AE8B-4282FF1DC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233F9-4721-906F-978D-52B51EC6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416AB-31E2-7F8A-0BDE-C05E7B6D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8D036-C194-6531-F6DF-B9203130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7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31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0C4D-2AFF-5D21-772C-F5FEB349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8B61F-8D76-6364-F20C-C9338B16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BBC42-30F9-F1CC-66D2-09B1C4C58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EB977-699C-34F6-884E-E82C71C5D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35C4D-279F-95F5-7ACC-7644E265A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FAB4B-4044-948C-E827-C0602945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1105C-4425-6CEA-0204-E66B30F6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D4B64-EC7F-E348-F12F-F05FB8B7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64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9AE6-CDF6-195A-ADC9-F5EDE642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B76E4-F079-17F3-70E0-02B2A05E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FC15C-C351-5D7B-DDA1-8D3E9386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91114-E3AA-D2D7-2728-BC553291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5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F72A5-E072-B511-FCFF-B428049C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7DE3E-AD1D-1032-E04B-D16BC276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199B8-9F40-89A1-3417-2CFAA50D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7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D061-3A5E-3535-1D33-ADC6CC5C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A776F-9FF3-EBE8-22BC-3FEF2E2A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B6B64-DB66-C9F7-0423-618CFCADD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042EF-7298-E66B-28BF-81FAA93D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B2AE9-2968-1B25-1C5F-DC0CA492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FA1C7-32FD-9A35-0EE2-AEFFD512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33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D2CC-19C1-7ECD-6C13-BA6274EF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187A4-405F-979C-3AD0-7133248D1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9B4CD-2206-9B63-406A-95B4E257F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D97C2-B90A-9E38-A78D-B9676F23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0DBAC-8680-393B-83DE-266A5174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2035A-1952-219C-F3C1-023338D8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5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57AB-B77F-C569-B200-28086434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00DFC-76C8-5104-4F98-4D28A355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D7E27-64E4-0088-46A4-ED9984A0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A29BB-8772-8E9C-7D85-D6EB3BCA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7DAD8-14E6-8492-A564-E8EABEC5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19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2D1C1-1E20-CB7C-2E8E-1707C6FCF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68CCA-7FE3-220F-9B32-8FA64C702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D97D6-0F1C-A7FC-BAD2-DD4904B0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79FCD-F92E-FA5C-5DF3-EA530A58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96082-0D62-59A6-8019-614B40D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0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6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F921-0977-4A57-B69B-50C24039E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47A25-AF44-46FD-9501-FF6E72ED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rc 2"/>
          <p:cNvSpPr>
            <a:spLocks/>
          </p:cNvSpPr>
          <p:nvPr/>
        </p:nvSpPr>
        <p:spPr bwMode="auto">
          <a:xfrm>
            <a:off x="0" y="842964"/>
            <a:ext cx="3862917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/>
            <a:endParaRPr kumimoji="1" lang="en-US" sz="2400">
              <a:solidFill>
                <a:schemeClr val="tx1"/>
              </a:solidFill>
              <a:latin typeface="Times New Roman" pitchFamily="-112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59200" y="609600"/>
            <a:ext cx="812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59200" y="1981200"/>
            <a:ext cx="812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AD0CBBE4-92DE-4CF6-A338-DEAE5319E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>
    <p:dissolve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43" charset="0"/>
          <a:ea typeface="ＭＳ Ｐゴシック" pitchFamily="80" charset="-128"/>
          <a:cs typeface="ＭＳ Ｐゴシック" pitchFamily="80" charset="-128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43" charset="0"/>
          <a:ea typeface="ＭＳ Ｐゴシック" pitchFamily="80" charset="-128"/>
          <a:cs typeface="ＭＳ Ｐゴシック" pitchFamily="80" charset="-128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43" charset="0"/>
          <a:ea typeface="ＭＳ Ｐゴシック" pitchFamily="80" charset="-128"/>
          <a:cs typeface="ＭＳ Ｐゴシック" pitchFamily="80" charset="-128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43" charset="0"/>
          <a:ea typeface="ＭＳ Ｐゴシック" pitchFamily="80" charset="-128"/>
          <a:cs typeface="ＭＳ Ｐゴシック" pitchFamily="80" charset="-128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43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43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43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4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112" charset="2"/>
        <a:buChar char="n"/>
        <a:defRPr sz="28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u"/>
        <a:defRPr sz="2600">
          <a:solidFill>
            <a:schemeClr val="tx1"/>
          </a:solidFill>
          <a:latin typeface="+mn-lt"/>
          <a:ea typeface="ＭＳ Ｐゴシック" pitchFamily="4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2" charset="2"/>
        <a:buChar char="«"/>
        <a:defRPr sz="2400">
          <a:solidFill>
            <a:schemeClr val="tx1"/>
          </a:solidFill>
          <a:latin typeface="+mn-lt"/>
          <a:ea typeface="ＭＳ Ｐゴシック" pitchFamily="4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4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4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4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4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4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4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C831B7-F948-4AD2-8F5C-7FCFC170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D7A06-7AB1-4E3A-8F40-01914A5D0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2511A-21E7-4D45-A255-AC936B630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3BC4E-B837-48C5-8E00-FC4AECD7F8C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1E78-5805-47D8-AE02-E62B723CB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D107F-113D-4377-ADB8-57E4CCD00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D7CD-DF5D-4B38-BB2F-61305047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8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7" r:id="rId1"/>
    <p:sldLayoutId id="2147485698" r:id="rId2"/>
    <p:sldLayoutId id="2147485699" r:id="rId3"/>
    <p:sldLayoutId id="2147485700" r:id="rId4"/>
    <p:sldLayoutId id="2147485701" r:id="rId5"/>
    <p:sldLayoutId id="2147485702" r:id="rId6"/>
    <p:sldLayoutId id="2147485703" r:id="rId7"/>
    <p:sldLayoutId id="2147485704" r:id="rId8"/>
    <p:sldLayoutId id="2147485705" r:id="rId9"/>
    <p:sldLayoutId id="2147485706" r:id="rId10"/>
    <p:sldLayoutId id="2147485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D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65305-4EFC-4254-8623-0DAD6C7E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9D598-1523-417C-A352-7868C4C8F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03E93-6FC2-463E-924E-366C6EFF4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A410-7BE4-4E6A-80D9-E210D8DD697D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D98A-7EEF-4D52-9BDE-7223DD426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82A1A-8EBB-490B-A295-CCF236A07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5E94-61DE-4E64-A365-FE7553D30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1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9" r:id="rId1"/>
    <p:sldLayoutId id="2147485710" r:id="rId2"/>
    <p:sldLayoutId id="2147485711" r:id="rId3"/>
    <p:sldLayoutId id="2147485712" r:id="rId4"/>
    <p:sldLayoutId id="2147485713" r:id="rId5"/>
    <p:sldLayoutId id="2147485714" r:id="rId6"/>
    <p:sldLayoutId id="2147485715" r:id="rId7"/>
    <p:sldLayoutId id="2147485716" r:id="rId8"/>
    <p:sldLayoutId id="2147485717" r:id="rId9"/>
    <p:sldLayoutId id="2147485718" r:id="rId10"/>
    <p:sldLayoutId id="2147485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96EBE-FBAE-C7B8-64DD-6C53EAED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28B82-7616-8594-2BB3-A2A502AFE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21A11-E1EA-3BF6-6F6B-0CE340334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46FD-BF09-406C-A342-990D0D61CB2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9DE8A-3F5D-F0D1-3E73-1395729E2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E312C-8744-5B0D-0C95-A4D47096F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5C1E-99E8-4915-970E-4A97146EA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2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rhowd.com/techex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browardschools.com/coralglades" TargetMode="Externa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browardschools.com/Page/78414" TargetMode="External"/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ralph.rubiano@browardschools.com" TargetMode="External"/><Relationship Id="rId2" Type="http://schemas.openxmlformats.org/officeDocument/2006/relationships/hyperlink" Target="mailto:hschrager@browardschools.com" TargetMode="Externa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2"/>
            <a:ext cx="9144000" cy="1295399"/>
          </a:xfrm>
        </p:spPr>
        <p:txBody>
          <a:bodyPr/>
          <a:lstStyle/>
          <a:p>
            <a:pPr algn="ctr" eaLnBrk="1" hangingPunct="1"/>
            <a:r>
              <a:rPr lang="en-US" sz="5500" b="0" dirty="0">
                <a:solidFill>
                  <a:schemeClr val="tx1"/>
                </a:solidFill>
                <a:latin typeface="Rockwell Extra Bold" pitchFamily="-112" charset="0"/>
                <a:ea typeface="ＭＳ Ｐゴシック" pitchFamily="-112" charset="-128"/>
              </a:rPr>
              <a:t>Course Selection</a:t>
            </a:r>
            <a:endParaRPr lang="en-US" sz="5500" dirty="0">
              <a:ea typeface="ＭＳ Ｐゴシック" pitchFamily="-112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07810" y="2534180"/>
            <a:ext cx="6392411" cy="150442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-112" charset="2"/>
              <a:buNone/>
            </a:pPr>
            <a:r>
              <a:rPr lang="en-US" sz="5400" dirty="0">
                <a:latin typeface="Lucida Handwriting" pitchFamily="-112" charset="0"/>
                <a:ea typeface="ＭＳ Ｐゴシック" pitchFamily="-112" charset="-128"/>
              </a:rPr>
              <a:t>How to make the most of your schedule!</a:t>
            </a: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r>
              <a:rPr lang="en-US" sz="5400" dirty="0">
                <a:latin typeface="Lucida Handwriting" pitchFamily="-112" charset="0"/>
                <a:ea typeface="ＭＳ Ｐゴシック" pitchFamily="-112" charset="-128"/>
              </a:rPr>
              <a:t>	 </a:t>
            </a:r>
            <a:endParaRPr lang="en-US" i="1" dirty="0">
              <a:latin typeface="Rockwell Extra Bold" pitchFamily="-112" charset="0"/>
              <a:ea typeface="ＭＳ Ｐゴシック" pitchFamily="-112" charset="-128"/>
            </a:endParaRPr>
          </a:p>
        </p:txBody>
      </p:sp>
      <p:pic>
        <p:nvPicPr>
          <p:cNvPr id="1638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038601"/>
            <a:ext cx="1828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16"/>
          <p:cNvSpPr>
            <a:spLocks noChangeShapeType="1"/>
          </p:cNvSpPr>
          <p:nvPr/>
        </p:nvSpPr>
        <p:spPr bwMode="auto">
          <a:xfrm flipV="1">
            <a:off x="1981200" y="1685925"/>
            <a:ext cx="10210800" cy="285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01903654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F4AD-B330-5328-E533-F427BAED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609600"/>
            <a:ext cx="609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Aerospace</a:t>
            </a:r>
            <a:endParaRPr lang="en-US"/>
          </a:p>
        </p:txBody>
      </p:sp>
      <p:pic>
        <p:nvPicPr>
          <p:cNvPr id="2050" name="Picture 2" descr="Five ways to build a reimagined workforce in aerospace and defense | EY - US">
            <a:extLst>
              <a:ext uri="{FF2B5EF4-FFF2-40B4-BE49-F238E27FC236}">
                <a16:creationId xmlns:a16="http://schemas.microsoft.com/office/drawing/2014/main" id="{F761A2B3-45E1-69E3-E1B4-33AE7AE3DC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0" r="20309" b="-1"/>
          <a:stretch/>
        </p:blipFill>
        <p:spPr bwMode="auto">
          <a:xfrm>
            <a:off x="4586943" y="1981200"/>
            <a:ext cx="1651932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Content Placeholder 3">
            <a:extLst>
              <a:ext uri="{FF2B5EF4-FFF2-40B4-BE49-F238E27FC236}">
                <a16:creationId xmlns:a16="http://schemas.microsoft.com/office/drawing/2014/main" id="{B432F0E3-2A7F-596F-EFCA-3C3B3604C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504" y="1981200"/>
            <a:ext cx="4116897" cy="4114800"/>
          </a:xfrm>
        </p:spPr>
        <p:txBody>
          <a:bodyPr/>
          <a:lstStyle/>
          <a:p>
            <a:r>
              <a:rPr lang="en-US" sz="2400" dirty="0"/>
              <a:t>Aerospace 1 Honors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Principles of Aeronautical Design (DE)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Unmanned aircraft systems operations (DE)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Private Pilot Operations (DE)</a:t>
            </a:r>
          </a:p>
        </p:txBody>
      </p:sp>
    </p:spTree>
    <p:extLst>
      <p:ext uri="{BB962C8B-B14F-4D97-AF65-F5344CB8AC3E}">
        <p14:creationId xmlns:p14="http://schemas.microsoft.com/office/powerpoint/2010/main" val="330374518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3321-647B-11B6-E02B-90376E64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609600"/>
            <a:ext cx="609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Computer Science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F2003D8-0CD9-164E-AA0B-B836B36D3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6452" y="1981200"/>
            <a:ext cx="3772949" cy="4570602"/>
          </a:xfrm>
        </p:spPr>
        <p:txBody>
          <a:bodyPr/>
          <a:lstStyle/>
          <a:p>
            <a:r>
              <a:rPr lang="en-US" sz="2400" dirty="0"/>
              <a:t>Advanced IT Honors</a:t>
            </a:r>
          </a:p>
          <a:p>
            <a:endParaRPr lang="en-US" sz="2400" dirty="0"/>
          </a:p>
          <a:p>
            <a:r>
              <a:rPr lang="en-US" sz="2400" dirty="0"/>
              <a:t>Foundations of Programming</a:t>
            </a:r>
          </a:p>
          <a:p>
            <a:endParaRPr lang="en-US" sz="2400" dirty="0"/>
          </a:p>
          <a:p>
            <a:r>
              <a:rPr lang="en-US" sz="2400" dirty="0"/>
              <a:t>AP Computer Science Principles</a:t>
            </a:r>
          </a:p>
          <a:p>
            <a:endParaRPr lang="en-US" sz="2400" dirty="0"/>
          </a:p>
          <a:p>
            <a:r>
              <a:rPr lang="en-US" sz="2400" dirty="0"/>
              <a:t>AP Computer Science Principles A</a:t>
            </a:r>
          </a:p>
        </p:txBody>
      </p:sp>
      <p:pic>
        <p:nvPicPr>
          <p:cNvPr id="5" name="Picture 4" descr="A computer with a screen and a screen with colorful lights&#10;&#10;Description automatically generated with medium confidence">
            <a:extLst>
              <a:ext uri="{FF2B5EF4-FFF2-40B4-BE49-F238E27FC236}">
                <a16:creationId xmlns:a16="http://schemas.microsoft.com/office/drawing/2014/main" id="{D205C228-B824-BD51-1F3E-692E368C5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3400" y="2305050"/>
            <a:ext cx="2243138" cy="2990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707A0-33AF-4745-BA8A-EE9042773610}"/>
              </a:ext>
            </a:extLst>
          </p:cNvPr>
          <p:cNvSpPr txBox="1"/>
          <p:nvPr/>
        </p:nvSpPr>
        <p:spPr>
          <a:xfrm>
            <a:off x="6000750" y="695418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mrhowd.com/techex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5190404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718B-B138-C853-A6C4-C21B22B5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609600"/>
            <a:ext cx="609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Culinary</a:t>
            </a:r>
            <a:endParaRPr lang="en-US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1086A19A-1580-BBDE-4F5D-E57CFE77AC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150" r="34819" b="1"/>
          <a:stretch/>
        </p:blipFill>
        <p:spPr>
          <a:xfrm>
            <a:off x="4581526" y="1838325"/>
            <a:ext cx="2771775" cy="3837842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B9B2B9E-F482-D079-2706-DE936368C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7600" y="1981200"/>
            <a:ext cx="2971800" cy="4114800"/>
          </a:xfrm>
        </p:spPr>
        <p:txBody>
          <a:bodyPr/>
          <a:lstStyle/>
          <a:p>
            <a:r>
              <a:rPr lang="en-US" dirty="0"/>
              <a:t>Culinary 1</a:t>
            </a:r>
          </a:p>
          <a:p>
            <a:endParaRPr lang="en-US" dirty="0"/>
          </a:p>
          <a:p>
            <a:r>
              <a:rPr lang="en-US" dirty="0"/>
              <a:t>Culinary 2</a:t>
            </a:r>
          </a:p>
          <a:p>
            <a:endParaRPr lang="en-US" dirty="0"/>
          </a:p>
          <a:p>
            <a:r>
              <a:rPr lang="en-US" dirty="0"/>
              <a:t>Culinary 3</a:t>
            </a:r>
          </a:p>
        </p:txBody>
      </p:sp>
    </p:spTree>
    <p:extLst>
      <p:ext uri="{BB962C8B-B14F-4D97-AF65-F5344CB8AC3E}">
        <p14:creationId xmlns:p14="http://schemas.microsoft.com/office/powerpoint/2010/main" val="4098501341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8448-1701-54EA-12B9-2680B9D0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609600"/>
            <a:ext cx="609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Cyber Security</a:t>
            </a:r>
            <a:endParaRPr lang="en-US"/>
          </a:p>
        </p:txBody>
      </p:sp>
      <p:pic>
        <p:nvPicPr>
          <p:cNvPr id="3074" name="Picture 2" descr="Cybersecurity career paths | Marquette CIS">
            <a:extLst>
              <a:ext uri="{FF2B5EF4-FFF2-40B4-BE49-F238E27FC236}">
                <a16:creationId xmlns:a16="http://schemas.microsoft.com/office/drawing/2014/main" id="{745EAF19-1983-6011-A5BD-177CD50C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3114430"/>
            <a:ext cx="2971800" cy="1562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9" name="Content Placeholder 3">
            <a:extLst>
              <a:ext uri="{FF2B5EF4-FFF2-40B4-BE49-F238E27FC236}">
                <a16:creationId xmlns:a16="http://schemas.microsoft.com/office/drawing/2014/main" id="{A1527EE2-9510-B2E4-FD7A-D27A36100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7600" y="1981200"/>
            <a:ext cx="2971800" cy="4114800"/>
          </a:xfrm>
        </p:spPr>
        <p:txBody>
          <a:bodyPr/>
          <a:lstStyle/>
          <a:p>
            <a:r>
              <a:rPr lang="en-US" sz="2200" dirty="0"/>
              <a:t>IT Fundamentals</a:t>
            </a:r>
          </a:p>
          <a:p>
            <a:endParaRPr lang="en-US" sz="2200" dirty="0"/>
          </a:p>
          <a:p>
            <a:r>
              <a:rPr lang="en-US" sz="2200" dirty="0"/>
              <a:t>Computer and Network Security Fundamentals</a:t>
            </a:r>
          </a:p>
          <a:p>
            <a:endParaRPr lang="en-US" sz="2200" dirty="0"/>
          </a:p>
          <a:p>
            <a:r>
              <a:rPr lang="en-US" sz="2200" dirty="0"/>
              <a:t>Cybersecurity Essentials</a:t>
            </a:r>
          </a:p>
          <a:p>
            <a:endParaRPr lang="en-US" sz="2200" dirty="0"/>
          </a:p>
          <a:p>
            <a:r>
              <a:rPr lang="en-US" sz="2200" dirty="0"/>
              <a:t>Operational Cybersecurity </a:t>
            </a:r>
          </a:p>
        </p:txBody>
      </p:sp>
    </p:spTree>
    <p:extLst>
      <p:ext uri="{BB962C8B-B14F-4D97-AF65-F5344CB8AC3E}">
        <p14:creationId xmlns:p14="http://schemas.microsoft.com/office/powerpoint/2010/main" val="427497204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8372-4745-34B7-71F9-013F6EC5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609600"/>
            <a:ext cx="609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Engineering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DEF559-AACA-9D53-A8A8-C99C7432FB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3400" y="2265029"/>
            <a:ext cx="1752600" cy="3212983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188D5-B1D1-401E-0C76-B634A7B84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730" y="1981200"/>
            <a:ext cx="3982671" cy="4114800"/>
          </a:xfrm>
        </p:spPr>
        <p:txBody>
          <a:bodyPr/>
          <a:lstStyle/>
          <a:p>
            <a:r>
              <a:rPr lang="en-US" sz="1800" dirty="0"/>
              <a:t>Intro to Engineering Design</a:t>
            </a:r>
          </a:p>
          <a:p>
            <a:endParaRPr lang="en-US" sz="1800" dirty="0"/>
          </a:p>
          <a:p>
            <a:r>
              <a:rPr lang="en-US" sz="1800" dirty="0"/>
              <a:t>Principles of Engineering</a:t>
            </a:r>
          </a:p>
          <a:p>
            <a:endParaRPr lang="en-US" sz="1800" dirty="0"/>
          </a:p>
          <a:p>
            <a:r>
              <a:rPr lang="en-US" sz="1800" dirty="0"/>
              <a:t>Computer Integrated Manufacturing</a:t>
            </a:r>
          </a:p>
          <a:p>
            <a:endParaRPr lang="en-US" sz="1800" dirty="0"/>
          </a:p>
          <a:p>
            <a:r>
              <a:rPr lang="en-US" sz="1800" dirty="0"/>
              <a:t>Engineering Design and Development</a:t>
            </a:r>
          </a:p>
          <a:p>
            <a:endParaRPr lang="en-US" sz="1800" dirty="0"/>
          </a:p>
          <a:p>
            <a:r>
              <a:rPr lang="en-US" sz="1800" dirty="0"/>
              <a:t>Civil Engineering and Architecture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7476510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E805-2730-A1C6-0B8D-70F57E46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609600"/>
            <a:ext cx="609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Health Science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D80C1E6-3C15-64CD-D1D9-5D3A5F35E7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9229" r="30146"/>
          <a:stretch/>
        </p:blipFill>
        <p:spPr>
          <a:xfrm>
            <a:off x="4474104" y="1981201"/>
            <a:ext cx="2841096" cy="3933825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FA66EF6-6F1A-0D99-FE43-DB345362E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7600" y="1981200"/>
            <a:ext cx="2971800" cy="4114800"/>
          </a:xfrm>
        </p:spPr>
        <p:txBody>
          <a:bodyPr/>
          <a:lstStyle/>
          <a:p>
            <a:r>
              <a:rPr lang="en-US" sz="2200" dirty="0"/>
              <a:t>Anatomy &amp; Physiology Honors</a:t>
            </a:r>
          </a:p>
          <a:p>
            <a:endParaRPr lang="en-US" sz="2200" dirty="0"/>
          </a:p>
          <a:p>
            <a:r>
              <a:rPr lang="en-US" sz="2200" dirty="0"/>
              <a:t>Health Science Foundations</a:t>
            </a:r>
          </a:p>
          <a:p>
            <a:endParaRPr lang="en-US" sz="2200" dirty="0"/>
          </a:p>
          <a:p>
            <a:r>
              <a:rPr lang="en-US" sz="2200" dirty="0"/>
              <a:t>Allied Health Assisting</a:t>
            </a:r>
          </a:p>
          <a:p>
            <a:endParaRPr lang="en-US" sz="2200" dirty="0"/>
          </a:p>
          <a:p>
            <a:r>
              <a:rPr lang="en-US" sz="2200" dirty="0"/>
              <a:t>Electrocardiograph Technician (EKG)</a:t>
            </a:r>
          </a:p>
        </p:txBody>
      </p:sp>
    </p:spTree>
    <p:extLst>
      <p:ext uri="{BB962C8B-B14F-4D97-AF65-F5344CB8AC3E}">
        <p14:creationId xmlns:p14="http://schemas.microsoft.com/office/powerpoint/2010/main" val="1980256842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F0D1-3F9F-ED15-41DF-E9141058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609600"/>
            <a:ext cx="609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JROTC</a:t>
            </a:r>
            <a:endParaRPr lang="en-US"/>
          </a:p>
        </p:txBody>
      </p:sp>
      <p:pic>
        <p:nvPicPr>
          <p:cNvPr id="4098" name="Picture 2" descr="Army JROTC - Alabama JROTC">
            <a:extLst>
              <a:ext uri="{FF2B5EF4-FFF2-40B4-BE49-F238E27FC236}">
                <a16:creationId xmlns:a16="http://schemas.microsoft.com/office/drawing/2014/main" id="{164A1292-BEB8-4620-0E84-6E787EB5D9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367643"/>
            <a:ext cx="2971800" cy="212271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03" name="Content Placeholder 3">
            <a:extLst>
              <a:ext uri="{FF2B5EF4-FFF2-40B4-BE49-F238E27FC236}">
                <a16:creationId xmlns:a16="http://schemas.microsoft.com/office/drawing/2014/main" id="{0C7CFCCE-C5F0-CC25-961C-3500B2831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3324" y="1371600"/>
            <a:ext cx="3895725" cy="4114800"/>
          </a:xfrm>
        </p:spPr>
        <p:txBody>
          <a:bodyPr/>
          <a:lstStyle/>
          <a:p>
            <a:r>
              <a:rPr lang="en-US" sz="2200" dirty="0"/>
              <a:t>Leadership Education &amp; Training 1</a:t>
            </a:r>
          </a:p>
          <a:p>
            <a:endParaRPr lang="en-US" sz="2200" dirty="0"/>
          </a:p>
          <a:p>
            <a:r>
              <a:rPr lang="en-US" sz="2200" dirty="0"/>
              <a:t>Leadership Education &amp; Training 2</a:t>
            </a:r>
          </a:p>
          <a:p>
            <a:endParaRPr lang="en-US" sz="2200" dirty="0"/>
          </a:p>
          <a:p>
            <a:r>
              <a:rPr lang="en-US" sz="2200" dirty="0"/>
              <a:t>Leadership Education &amp; Training 3</a:t>
            </a:r>
          </a:p>
          <a:p>
            <a:endParaRPr lang="en-US" sz="2200" dirty="0"/>
          </a:p>
          <a:p>
            <a:r>
              <a:rPr lang="en-US" sz="2200" dirty="0"/>
              <a:t>Leadership Education &amp; Training 4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51990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DDC1-C06A-7ECC-562E-CD8091B0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609600"/>
            <a:ext cx="609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Law Studies</a:t>
            </a:r>
            <a:endParaRPr lang="en-US"/>
          </a:p>
        </p:txBody>
      </p:sp>
      <p:pic>
        <p:nvPicPr>
          <p:cNvPr id="5122" name="Picture 2" descr="Fast Facts about Legal Studies – Infographic | Top Universities">
            <a:extLst>
              <a:ext uri="{FF2B5EF4-FFF2-40B4-BE49-F238E27FC236}">
                <a16:creationId xmlns:a16="http://schemas.microsoft.com/office/drawing/2014/main" id="{76EFEFBE-40D3-35C4-200E-F9BD3D46B3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r="47296"/>
          <a:stretch/>
        </p:blipFill>
        <p:spPr bwMode="auto">
          <a:xfrm>
            <a:off x="4552420" y="1895476"/>
            <a:ext cx="2772305" cy="38385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27" name="Content Placeholder 3">
            <a:extLst>
              <a:ext uri="{FF2B5EF4-FFF2-40B4-BE49-F238E27FC236}">
                <a16:creationId xmlns:a16="http://schemas.microsoft.com/office/drawing/2014/main" id="{6E85B1E8-82BA-8335-C2ED-C8711223E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7600" y="1981200"/>
            <a:ext cx="2971800" cy="4114800"/>
          </a:xfrm>
        </p:spPr>
        <p:txBody>
          <a:bodyPr/>
          <a:lstStyle/>
          <a:p>
            <a:r>
              <a:rPr lang="en-US" sz="2200" dirty="0"/>
              <a:t>Constitutional Law</a:t>
            </a:r>
          </a:p>
          <a:p>
            <a:endParaRPr lang="en-US" sz="2200" dirty="0"/>
          </a:p>
          <a:p>
            <a:r>
              <a:rPr lang="en-US" sz="2200" dirty="0"/>
              <a:t>Law Studies</a:t>
            </a:r>
          </a:p>
          <a:p>
            <a:endParaRPr lang="en-US" sz="2200" dirty="0"/>
          </a:p>
          <a:p>
            <a:r>
              <a:rPr lang="en-US" sz="2200" dirty="0"/>
              <a:t>Comprehensive Law Honors</a:t>
            </a:r>
          </a:p>
          <a:p>
            <a:endParaRPr lang="en-US" sz="2200" dirty="0"/>
          </a:p>
          <a:p>
            <a:r>
              <a:rPr lang="en-US" sz="2200" dirty="0"/>
              <a:t>Court Procedures </a:t>
            </a:r>
          </a:p>
        </p:txBody>
      </p:sp>
    </p:spTree>
    <p:extLst>
      <p:ext uri="{BB962C8B-B14F-4D97-AF65-F5344CB8AC3E}">
        <p14:creationId xmlns:p14="http://schemas.microsoft.com/office/powerpoint/2010/main" val="2738350449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A8AF-F8AF-4FD6-089B-2D87D87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609600"/>
            <a:ext cx="609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Marketing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0203B5-BCEF-B7AC-BE8A-DF1314E56F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3400" y="3206496"/>
            <a:ext cx="2971800" cy="166420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5A96D03-DC21-6167-5830-75368C6EC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7600" y="1981200"/>
            <a:ext cx="4259580" cy="4114800"/>
          </a:xfrm>
        </p:spPr>
        <p:txBody>
          <a:bodyPr/>
          <a:lstStyle/>
          <a:p>
            <a:r>
              <a:rPr lang="en-US" sz="2200" dirty="0"/>
              <a:t>Marketing Essentials</a:t>
            </a:r>
          </a:p>
          <a:p>
            <a:endParaRPr lang="en-US" sz="2200" dirty="0"/>
          </a:p>
          <a:p>
            <a:r>
              <a:rPr lang="en-US" sz="2200" dirty="0"/>
              <a:t>Marketing Applications</a:t>
            </a:r>
          </a:p>
          <a:p>
            <a:endParaRPr lang="en-US" sz="2200" dirty="0"/>
          </a:p>
          <a:p>
            <a:r>
              <a:rPr lang="en-US" sz="2200" dirty="0"/>
              <a:t>Marketing Management</a:t>
            </a:r>
          </a:p>
          <a:p>
            <a:endParaRPr lang="en-US" sz="2200" dirty="0"/>
          </a:p>
          <a:p>
            <a:r>
              <a:rPr lang="en-US" sz="2200" dirty="0"/>
              <a:t>Principles of Management – On Campus Dual Enrollment</a:t>
            </a:r>
          </a:p>
        </p:txBody>
      </p:sp>
    </p:spTree>
    <p:extLst>
      <p:ext uri="{BB962C8B-B14F-4D97-AF65-F5344CB8AC3E}">
        <p14:creationId xmlns:p14="http://schemas.microsoft.com/office/powerpoint/2010/main" val="2071190102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C28F-670E-F772-58E4-D666CDBD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609600"/>
            <a:ext cx="609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Robotics</a:t>
            </a:r>
            <a:endParaRPr lang="en-US"/>
          </a:p>
        </p:txBody>
      </p:sp>
      <p:pic>
        <p:nvPicPr>
          <p:cNvPr id="6146" name="Picture 2" descr="Robotic Arms Technology Background Stock Photo - Download Image Now -  Robotics, Robotic Arm, Robot - iStock">
            <a:extLst>
              <a:ext uri="{FF2B5EF4-FFF2-40B4-BE49-F238E27FC236}">
                <a16:creationId xmlns:a16="http://schemas.microsoft.com/office/drawing/2014/main" id="{40FE9EFE-0EE2-4A7F-3894-9670E66535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8125" y="2701671"/>
            <a:ext cx="2971800" cy="16642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151" name="Content Placeholder 3">
            <a:extLst>
              <a:ext uri="{FF2B5EF4-FFF2-40B4-BE49-F238E27FC236}">
                <a16:creationId xmlns:a16="http://schemas.microsoft.com/office/drawing/2014/main" id="{75BB6297-3DB6-73EF-2E4F-EA3108D6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7600" y="1981200"/>
            <a:ext cx="4488180" cy="4114800"/>
          </a:xfrm>
        </p:spPr>
        <p:txBody>
          <a:bodyPr/>
          <a:lstStyle/>
          <a:p>
            <a:r>
              <a:rPr lang="en-US" sz="2200" dirty="0"/>
              <a:t>Foundations of Robotics</a:t>
            </a:r>
          </a:p>
          <a:p>
            <a:endParaRPr lang="en-US" sz="2200" dirty="0"/>
          </a:p>
          <a:p>
            <a:r>
              <a:rPr lang="en-US" sz="2200" dirty="0"/>
              <a:t>Robotic Design Essentials</a:t>
            </a:r>
          </a:p>
          <a:p>
            <a:endParaRPr lang="en-US" sz="2200" dirty="0"/>
          </a:p>
          <a:p>
            <a:r>
              <a:rPr lang="en-US" sz="2200" dirty="0"/>
              <a:t>Robotic Systems</a:t>
            </a:r>
          </a:p>
          <a:p>
            <a:endParaRPr lang="en-US" sz="2200" dirty="0"/>
          </a:p>
          <a:p>
            <a:r>
              <a:rPr lang="en-US" sz="2200" dirty="0"/>
              <a:t>Robotic Applications Capstone</a:t>
            </a:r>
          </a:p>
        </p:txBody>
      </p:sp>
    </p:spTree>
    <p:extLst>
      <p:ext uri="{BB962C8B-B14F-4D97-AF65-F5344CB8AC3E}">
        <p14:creationId xmlns:p14="http://schemas.microsoft.com/office/powerpoint/2010/main" val="53971950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14BE-A27F-48D2-B5E0-D90C5DED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637" y="534099"/>
            <a:ext cx="6667150" cy="1143000"/>
          </a:xfrm>
        </p:spPr>
        <p:txBody>
          <a:bodyPr/>
          <a:lstStyle/>
          <a:p>
            <a:pPr algn="ctr"/>
            <a:r>
              <a:rPr lang="en-US" dirty="0"/>
              <a:t>Core Classes</a:t>
            </a:r>
            <a:br>
              <a:rPr lang="en-US" dirty="0"/>
            </a:br>
            <a:r>
              <a:rPr lang="en-US" sz="2000" dirty="0"/>
              <a:t>(Language Arts, Math, Science, and Social Studies)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DAF4-C971-8156-2DB2-A9A6814E3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be scheduled into the academically appropriate course with the school counselor based off the current course progression chart (available online).</a:t>
            </a:r>
          </a:p>
        </p:txBody>
      </p:sp>
    </p:spTree>
    <p:extLst>
      <p:ext uri="{BB962C8B-B14F-4D97-AF65-F5344CB8AC3E}">
        <p14:creationId xmlns:p14="http://schemas.microsoft.com/office/powerpoint/2010/main" val="4113068618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5181-758B-2F56-8CF2-71237865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438150"/>
            <a:ext cx="6096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TV Production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65552A4-E612-A780-6E7B-77C1EF450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6175" y="2305050"/>
            <a:ext cx="4271010" cy="4114800"/>
          </a:xfrm>
        </p:spPr>
        <p:txBody>
          <a:bodyPr/>
          <a:lstStyle/>
          <a:p>
            <a:r>
              <a:rPr lang="en-US" sz="2200" dirty="0"/>
              <a:t>Digital Video Tech 1 Honors</a:t>
            </a:r>
          </a:p>
          <a:p>
            <a:endParaRPr lang="en-US" sz="2200" dirty="0"/>
          </a:p>
          <a:p>
            <a:r>
              <a:rPr lang="en-US" sz="2200" dirty="0"/>
              <a:t>Digital Video Tech 2 Honors</a:t>
            </a:r>
          </a:p>
          <a:p>
            <a:endParaRPr lang="en-US" sz="2200" dirty="0"/>
          </a:p>
          <a:p>
            <a:r>
              <a:rPr lang="en-US" sz="2200" dirty="0"/>
              <a:t>Digital Video Tech 3 Honors</a:t>
            </a:r>
          </a:p>
          <a:p>
            <a:endParaRPr lang="en-US" sz="2200" dirty="0"/>
          </a:p>
        </p:txBody>
      </p:sp>
      <p:pic>
        <p:nvPicPr>
          <p:cNvPr id="7170" name="Picture 2" descr="86,700+ Tv Production Stock Photos, Pictures &amp; Royalty-Free ...">
            <a:extLst>
              <a:ext uri="{FF2B5EF4-FFF2-40B4-BE49-F238E27FC236}">
                <a16:creationId xmlns:a16="http://schemas.microsoft.com/office/drawing/2014/main" id="{4486BBEE-3FA1-F658-D2A8-702A5524EA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36" y="1914786"/>
            <a:ext cx="2590039" cy="37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88414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981200" y="533401"/>
            <a:ext cx="7848600" cy="990601"/>
          </a:xfrm>
        </p:spPr>
        <p:txBody>
          <a:bodyPr/>
          <a:lstStyle/>
          <a:p>
            <a:r>
              <a:rPr lang="en-US" sz="3600" b="1" u="sng">
                <a:latin typeface="Calibri" charset="0"/>
                <a:ea typeface="ＭＳ Ｐゴシック" charset="0"/>
                <a:cs typeface="ＭＳ Ｐゴシック" charset="0"/>
              </a:rPr>
              <a:t>Reasons to earn Industry Certification: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789114" y="1600201"/>
            <a:ext cx="8421687" cy="5057775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Certification that can be used in the real world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Looks great on college application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Looks great on resume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Eligible for different scholarship opportunities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Graduation Cord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95054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-29184" y="-238038"/>
            <a:ext cx="12182475" cy="1600200"/>
          </a:xfrm>
        </p:spPr>
        <p:txBody>
          <a:bodyPr/>
          <a:lstStyle/>
          <a:p>
            <a:pPr algn="ctr"/>
            <a:br>
              <a:rPr lang="en-US" b="1" u="sng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Industry Certifications at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Coral Glades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High School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057400"/>
            <a:ext cx="6172200" cy="4038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b="1"/>
              <a:t> </a:t>
            </a:r>
            <a:endParaRPr lang="en-US" sz="2000"/>
          </a:p>
        </p:txBody>
      </p:sp>
      <p:pic>
        <p:nvPicPr>
          <p:cNvPr id="5" name="Picture 4" descr="A diagram of a pathway&#10;&#10;Description automatically generated with medium confidence">
            <a:extLst>
              <a:ext uri="{FF2B5EF4-FFF2-40B4-BE49-F238E27FC236}">
                <a16:creationId xmlns:a16="http://schemas.microsoft.com/office/drawing/2014/main" id="{5025F56C-661B-5B39-973C-E162DEE05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" t="3013" r="2063" b="3105"/>
          <a:stretch/>
        </p:blipFill>
        <p:spPr>
          <a:xfrm>
            <a:off x="2047875" y="923925"/>
            <a:ext cx="8096250" cy="59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48787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-206867"/>
            <a:ext cx="12192000" cy="1600200"/>
          </a:xfrm>
        </p:spPr>
        <p:txBody>
          <a:bodyPr/>
          <a:lstStyle/>
          <a:p>
            <a:pPr algn="ctr"/>
            <a:br>
              <a:rPr lang="en-US" b="1" u="sng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Industry Certifications at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Coral Glades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High School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057400"/>
            <a:ext cx="6172200" cy="4038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b="1"/>
              <a:t> </a:t>
            </a:r>
            <a:endParaRPr lang="en-US" sz="2000"/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B460DD0F-AA42-C78C-A057-83B167FA8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" t="2569" r="2360" b="2753"/>
          <a:stretch/>
        </p:blipFill>
        <p:spPr>
          <a:xfrm>
            <a:off x="2229855" y="944173"/>
            <a:ext cx="7732289" cy="59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47296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89FC-4000-12CA-5FDE-1D4BF7C3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E262-2E77-B65C-7E35-086713F79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receive up to 2 elective courses.</a:t>
            </a:r>
          </a:p>
          <a:p>
            <a:endParaRPr lang="en-US" dirty="0"/>
          </a:p>
          <a:p>
            <a:r>
              <a:rPr lang="en-US" dirty="0"/>
              <a:t>Electives do NOT require a multi-year commitment.</a:t>
            </a:r>
          </a:p>
          <a:p>
            <a:endParaRPr lang="en-US" dirty="0"/>
          </a:p>
          <a:p>
            <a:r>
              <a:rPr lang="en-US" dirty="0"/>
              <a:t>Number your top 5 elective choices on your course card.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8844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6CFF-F6C1-3E25-1707-3E2ED73C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Cambridge 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C18D7-5865-BBF9-33D1-2EE1AF28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981200"/>
            <a:ext cx="6096000" cy="465449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AICE Thinking Skills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34219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84D2D2-212B-4973-DEF2-89098AED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Fine Arts Electives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87608-38B3-B925-55F6-2FC692FFE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credit of Fine Arts is required for graduation.</a:t>
            </a:r>
          </a:p>
          <a:p>
            <a:endParaRPr lang="en-US" dirty="0"/>
          </a:p>
          <a:p>
            <a:r>
              <a:rPr lang="en-US" dirty="0"/>
              <a:t>Most pathways &amp; debate count as a Fine Arts credit.  Check with your counselor for details.</a:t>
            </a:r>
          </a:p>
          <a:p>
            <a:r>
              <a:rPr lang="en-US" dirty="0"/>
              <a:t>Band, Orchestra, Color Guard and Dance will require participation beyond the regular school day.</a:t>
            </a:r>
          </a:p>
        </p:txBody>
      </p:sp>
    </p:spTree>
    <p:extLst>
      <p:ext uri="{BB962C8B-B14F-4D97-AF65-F5344CB8AC3E}">
        <p14:creationId xmlns:p14="http://schemas.microsoft.com/office/powerpoint/2010/main" val="3612340744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2573FE-D9E1-A29B-F1FD-D044B5C9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Arts Electives </a:t>
            </a:r>
            <a:br>
              <a:rPr lang="en-US" dirty="0"/>
            </a:br>
            <a:r>
              <a:rPr lang="en-US" dirty="0"/>
              <a:t>            Music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31ABB-20BF-B7DC-6501-17C5B21EB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levels of Band</a:t>
            </a:r>
          </a:p>
          <a:p>
            <a:r>
              <a:rPr lang="en-US" dirty="0"/>
              <a:t>Guitar</a:t>
            </a:r>
          </a:p>
          <a:p>
            <a:r>
              <a:rPr lang="en-US" dirty="0"/>
              <a:t>Color Guard</a:t>
            </a:r>
          </a:p>
          <a:p>
            <a:r>
              <a:rPr lang="en-US" dirty="0"/>
              <a:t>Orchestra</a:t>
            </a:r>
          </a:p>
          <a:p>
            <a:r>
              <a:rPr lang="en-US" dirty="0"/>
              <a:t>2 levels of Chorus</a:t>
            </a:r>
          </a:p>
          <a:p>
            <a:r>
              <a:rPr lang="en-US" dirty="0"/>
              <a:t>Piano Keyboarding</a:t>
            </a:r>
          </a:p>
          <a:p>
            <a:r>
              <a:rPr lang="en-US" dirty="0"/>
              <a:t>GarageBand Production </a:t>
            </a:r>
          </a:p>
        </p:txBody>
      </p:sp>
    </p:spTree>
    <p:extLst>
      <p:ext uri="{BB962C8B-B14F-4D97-AF65-F5344CB8AC3E}">
        <p14:creationId xmlns:p14="http://schemas.microsoft.com/office/powerpoint/2010/main" val="714501856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07F4-ED41-92C9-2B1C-0FC1E975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Fine Arts Electives </a:t>
            </a:r>
            <a:br>
              <a:rPr lang="en-US" dirty="0"/>
            </a:br>
            <a:r>
              <a:rPr lang="en-US" dirty="0"/>
              <a:t>Additional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E0DDC-F5E1-F52E-ADB8-FB6C639E0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2-D Art</a:t>
            </a:r>
          </a:p>
          <a:p>
            <a:r>
              <a:rPr lang="en-US" dirty="0"/>
              <a:t>Ceramics</a:t>
            </a:r>
          </a:p>
          <a:p>
            <a:r>
              <a:rPr lang="en-US" dirty="0"/>
              <a:t>Intro to Film</a:t>
            </a:r>
          </a:p>
          <a:p>
            <a:r>
              <a:rPr lang="en-US" dirty="0"/>
              <a:t>Theater</a:t>
            </a:r>
          </a:p>
          <a:p>
            <a:r>
              <a:rPr lang="en-US" dirty="0"/>
              <a:t>Acting</a:t>
            </a:r>
          </a:p>
          <a:p>
            <a:r>
              <a:rPr lang="en-US" dirty="0"/>
              <a:t>Dance</a:t>
            </a:r>
          </a:p>
        </p:txBody>
      </p:sp>
    </p:spTree>
    <p:extLst>
      <p:ext uri="{BB962C8B-B14F-4D97-AF65-F5344CB8AC3E}">
        <p14:creationId xmlns:p14="http://schemas.microsoft.com/office/powerpoint/2010/main" val="1489057510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5523-4798-40C4-3B67-37A7735C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World Languages 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08DC-AA2F-4DE8-4285-5B8CB3C7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981200"/>
            <a:ext cx="6096000" cy="4746771"/>
          </a:xfrm>
        </p:spPr>
        <p:txBody>
          <a:bodyPr/>
          <a:lstStyle/>
          <a:p>
            <a:r>
              <a:rPr lang="en-US" sz="2000" dirty="0"/>
              <a:t>2-3 years of the same language are recommended for college.</a:t>
            </a:r>
          </a:p>
          <a:p>
            <a:r>
              <a:rPr lang="en-US" sz="2000" dirty="0"/>
              <a:t>However, World Languages is not a graduation requirement.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Spanish</a:t>
            </a:r>
          </a:p>
          <a:p>
            <a:r>
              <a:rPr lang="en-US" dirty="0"/>
              <a:t>Spanish Speakers</a:t>
            </a:r>
          </a:p>
          <a:p>
            <a:r>
              <a:rPr lang="en-US" dirty="0"/>
              <a:t>French</a:t>
            </a:r>
          </a:p>
          <a:p>
            <a:r>
              <a:rPr lang="en-US" dirty="0"/>
              <a:t>American Sign Language (ASL)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23859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6DB1-30A0-B2E0-0049-1BC8CAFD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8B24F-B54B-7277-5176-D291E2E2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1</a:t>
            </a:r>
          </a:p>
          <a:p>
            <a:endParaRPr lang="en-US" dirty="0"/>
          </a:p>
          <a:p>
            <a:r>
              <a:rPr lang="en-US" dirty="0"/>
              <a:t>AICE General Paper</a:t>
            </a:r>
          </a:p>
          <a:p>
            <a:endParaRPr lang="en-US" dirty="0"/>
          </a:p>
          <a:p>
            <a:r>
              <a:rPr lang="en-US" dirty="0"/>
              <a:t>English 1 through ESOL</a:t>
            </a:r>
          </a:p>
        </p:txBody>
      </p:sp>
    </p:spTree>
    <p:extLst>
      <p:ext uri="{BB962C8B-B14F-4D97-AF65-F5344CB8AC3E}">
        <p14:creationId xmlns:p14="http://schemas.microsoft.com/office/powerpoint/2010/main" val="2690323726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0A1D-6818-B963-5E93-6E52877A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Physical Education Electives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4D9B-BE51-78D7-3F90-DD5FB8603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1 semester of any PE </a:t>
            </a:r>
            <a:r>
              <a:rPr lang="en-US" sz="2200" b="1" u="sng" dirty="0"/>
              <a:t>AND</a:t>
            </a:r>
            <a:r>
              <a:rPr lang="en-US" sz="2200" dirty="0"/>
              <a:t> 1 semester of health is needed for graduation.</a:t>
            </a:r>
          </a:p>
          <a:p>
            <a:r>
              <a:rPr lang="en-US" sz="2200" dirty="0"/>
              <a:t>Choosing the first option will allow for you to meet both requirements in 1 school year.</a:t>
            </a:r>
          </a:p>
          <a:p>
            <a:endParaRPr lang="en-US" sz="2200" b="1" u="sng" dirty="0"/>
          </a:p>
          <a:p>
            <a:r>
              <a:rPr lang="en-US" sz="2200" dirty="0"/>
              <a:t>Health (online)/ PE</a:t>
            </a:r>
          </a:p>
          <a:p>
            <a:r>
              <a:rPr lang="en-US" sz="2200" dirty="0"/>
              <a:t>Team Sports</a:t>
            </a:r>
          </a:p>
          <a:p>
            <a:r>
              <a:rPr lang="en-US" sz="2200" dirty="0"/>
              <a:t>Weight Training</a:t>
            </a:r>
          </a:p>
          <a:p>
            <a:r>
              <a:rPr lang="en-US" sz="2200" dirty="0"/>
              <a:t>Yoga</a:t>
            </a:r>
          </a:p>
        </p:txBody>
      </p:sp>
    </p:spTree>
    <p:extLst>
      <p:ext uri="{BB962C8B-B14F-4D97-AF65-F5344CB8AC3E}">
        <p14:creationId xmlns:p14="http://schemas.microsoft.com/office/powerpoint/2010/main" val="46847738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3C50-271F-3D4A-CF18-9CA80AB2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 -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5D8AE-28DA-F61B-E1F1-6CF98DAFA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years of JROTC or 2 full seasons of JV or Varsity Athletics counts as the PE &amp; Health graduation requirements.</a:t>
            </a:r>
          </a:p>
          <a:p>
            <a:endParaRPr lang="en-US" dirty="0"/>
          </a:p>
          <a:p>
            <a:r>
              <a:rPr lang="en-US" dirty="0"/>
              <a:t>Dance and Advanced Band can satisfy the PE half credit. However, it does not meet the requirement for Health. </a:t>
            </a:r>
          </a:p>
        </p:txBody>
      </p:sp>
    </p:spTree>
    <p:extLst>
      <p:ext uri="{BB962C8B-B14F-4D97-AF65-F5344CB8AC3E}">
        <p14:creationId xmlns:p14="http://schemas.microsoft.com/office/powerpoint/2010/main" val="2119592061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56BC-2EB5-5427-ACD5-4FE0FDC1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A0DD1-8AFF-9AE4-76A8-45E3070B0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565" y="1578528"/>
            <a:ext cx="6096000" cy="4876800"/>
          </a:xfrm>
        </p:spPr>
        <p:txBody>
          <a:bodyPr/>
          <a:lstStyle/>
          <a:p>
            <a:r>
              <a:rPr lang="en-US" sz="2000" dirty="0"/>
              <a:t>Creative Writing</a:t>
            </a:r>
          </a:p>
          <a:p>
            <a:endParaRPr lang="en-US" sz="2000" dirty="0"/>
          </a:p>
          <a:p>
            <a:r>
              <a:rPr lang="en-US" sz="2000" dirty="0"/>
              <a:t>Debate</a:t>
            </a:r>
          </a:p>
          <a:p>
            <a:endParaRPr lang="en-US" sz="2000" dirty="0"/>
          </a:p>
          <a:p>
            <a:r>
              <a:rPr lang="en-US" sz="2000" dirty="0"/>
              <a:t>Newspaper</a:t>
            </a:r>
          </a:p>
          <a:p>
            <a:endParaRPr lang="en-US" sz="2000" dirty="0"/>
          </a:p>
          <a:p>
            <a:r>
              <a:rPr lang="en-US" sz="2000" dirty="0"/>
              <a:t>Yearbook</a:t>
            </a:r>
          </a:p>
          <a:p>
            <a:endParaRPr lang="en-US" sz="2000" dirty="0"/>
          </a:p>
          <a:p>
            <a:r>
              <a:rPr lang="en-US" sz="2000" dirty="0"/>
              <a:t>Student Government LH</a:t>
            </a:r>
          </a:p>
          <a:p>
            <a:endParaRPr lang="en-US" sz="2000" dirty="0"/>
          </a:p>
          <a:p>
            <a:r>
              <a:rPr lang="en-US" sz="2000" dirty="0"/>
              <a:t>Latinos in Action LH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31191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E17C-52A6-B500-5977-AC350FAA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0" y="255270"/>
            <a:ext cx="8128000" cy="1143000"/>
          </a:xfrm>
        </p:spPr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38BDE-6D57-76BC-71FC-6C3CDD0A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954" y="1637251"/>
            <a:ext cx="6096000" cy="4876800"/>
          </a:xfrm>
        </p:spPr>
        <p:txBody>
          <a:bodyPr/>
          <a:lstStyle/>
          <a:p>
            <a:r>
              <a:rPr lang="en-US" sz="2000" dirty="0"/>
              <a:t>Receive course cards from middle school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Review course cards with your parents/guardians.</a:t>
            </a:r>
          </a:p>
          <a:p>
            <a:endParaRPr lang="en-US" sz="2000" dirty="0"/>
          </a:p>
          <a:p>
            <a:r>
              <a:rPr lang="en-US" sz="2000" dirty="0"/>
              <a:t>Teacher signature process</a:t>
            </a:r>
          </a:p>
          <a:p>
            <a:endParaRPr lang="en-US" sz="2000" dirty="0"/>
          </a:p>
          <a:p>
            <a:r>
              <a:rPr lang="en-US" sz="2000" dirty="0"/>
              <a:t>Turn course card back into Assigned Teacher</a:t>
            </a:r>
          </a:p>
          <a:p>
            <a:endParaRPr lang="en-US" sz="2000" dirty="0"/>
          </a:p>
          <a:p>
            <a:r>
              <a:rPr lang="en-US" sz="2000" dirty="0"/>
              <a:t>Meeting with HS counselor to pick courses next month.</a:t>
            </a:r>
          </a:p>
          <a:p>
            <a:endParaRPr lang="en-US" sz="2000" dirty="0"/>
          </a:p>
          <a:p>
            <a:r>
              <a:rPr lang="en-US" sz="2000" dirty="0"/>
              <a:t>Remember, nothing is guaranteed to be on your schedule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8476061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6477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112" charset="-128"/>
              </a:rPr>
              <a:t>Students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2438400"/>
            <a:ext cx="5486400" cy="4267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FF0000"/>
              </a:buClr>
              <a:buSzPct val="140000"/>
              <a:buFont typeface="Wingdings" pitchFamily="-112" charset="2"/>
              <a:buNone/>
            </a:pPr>
            <a:r>
              <a:rPr lang="en-US" sz="5400">
                <a:latin typeface="Brush Script MT" pitchFamily="-112" charset="0"/>
                <a:ea typeface="ＭＳ Ｐゴシック" pitchFamily="-112" charset="-128"/>
              </a:rPr>
              <a:t> </a:t>
            </a:r>
            <a:r>
              <a:rPr lang="en-US" sz="4000" i="1">
                <a:latin typeface="Cooper Black" pitchFamily="-112" charset="0"/>
                <a:ea typeface="ＭＳ Ｐゴシック" pitchFamily="-112" charset="-128"/>
              </a:rPr>
              <a:t>Set your goals, be active in extra-curricular activities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SzPct val="140000"/>
              <a:buFont typeface="Wingdings" pitchFamily="-112" charset="2"/>
              <a:buNone/>
            </a:pPr>
            <a:r>
              <a:rPr lang="en-US" sz="4000" i="1">
                <a:latin typeface="Cooper Black" pitchFamily="-112" charset="0"/>
                <a:ea typeface="ＭＳ Ｐゴシック" pitchFamily="-112" charset="-128"/>
              </a:rPr>
              <a:t>work hard &amp; have a Great  High School Experience </a:t>
            </a:r>
            <a:r>
              <a:rPr lang="en-US" sz="4000" i="1">
                <a:solidFill>
                  <a:srgbClr val="FF0000"/>
                </a:solidFill>
                <a:latin typeface="Cooper Black" pitchFamily="-112" charset="0"/>
                <a:ea typeface="ＭＳ Ｐゴシック" pitchFamily="-112" charset="-128"/>
              </a:rPr>
              <a:t>!</a:t>
            </a:r>
          </a:p>
          <a:p>
            <a:pPr eaLnBrk="1" hangingPunct="1">
              <a:spcBef>
                <a:spcPct val="0"/>
              </a:spcBef>
              <a:buSzPct val="140000"/>
              <a:buFont typeface="Wingdings" pitchFamily="-112" charset="2"/>
              <a:buNone/>
            </a:pPr>
            <a:r>
              <a:rPr lang="en-US" sz="5400" i="1">
                <a:latin typeface="Cooper Black" pitchFamily="-112" charset="0"/>
                <a:ea typeface="ＭＳ Ｐゴシック" pitchFamily="-112" charset="-128"/>
              </a:rPr>
              <a:t>       </a:t>
            </a:r>
            <a:endParaRPr lang="en-US" sz="6600" i="1">
              <a:latin typeface="Cooper Black" pitchFamily="-112" charset="0"/>
              <a:ea typeface="ＭＳ Ｐゴシック" pitchFamily="-112" charset="-128"/>
            </a:endParaRPr>
          </a:p>
          <a:p>
            <a:pPr eaLnBrk="1" hangingPunct="1">
              <a:spcBef>
                <a:spcPct val="0"/>
              </a:spcBef>
              <a:buSzPct val="140000"/>
              <a:buFont typeface="Wingdings" pitchFamily="-112" charset="2"/>
              <a:buChar char=""/>
            </a:pPr>
            <a:endParaRPr lang="en-US" sz="6600">
              <a:latin typeface="Brush Script MT" pitchFamily="-112" charset="0"/>
              <a:ea typeface="ＭＳ Ｐゴシック" pitchFamily="-112" charset="-128"/>
            </a:endParaRPr>
          </a:p>
        </p:txBody>
      </p:sp>
      <p:pic>
        <p:nvPicPr>
          <p:cNvPr id="6144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64836">
            <a:off x="857250" y="4262438"/>
            <a:ext cx="1828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45" name="Straight Connector 6"/>
          <p:cNvCxnSpPr>
            <a:cxnSpLocks noChangeShapeType="1"/>
          </p:cNvCxnSpPr>
          <p:nvPr/>
        </p:nvCxnSpPr>
        <p:spPr bwMode="auto">
          <a:xfrm>
            <a:off x="1981200" y="1695450"/>
            <a:ext cx="1021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734364617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7383" y="4812086"/>
            <a:ext cx="7345784" cy="597401"/>
          </a:xfrm>
        </p:spPr>
        <p:txBody>
          <a:bodyPr>
            <a:noAutofit/>
          </a:bodyPr>
          <a:lstStyle/>
          <a:p>
            <a:r>
              <a:rPr lang="en-US" sz="3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Academics at </a:t>
            </a:r>
            <a:br>
              <a:rPr lang="en-US" sz="3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Coral Glades High School </a:t>
            </a:r>
          </a:p>
        </p:txBody>
      </p:sp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9632" y="5805327"/>
            <a:ext cx="8192729" cy="390832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Principal: Dr. Mark J. Kaplan</a:t>
            </a:r>
          </a:p>
          <a:p>
            <a:r>
              <a:rPr lang="en-US" dirty="0">
                <a:latin typeface="Times New Roman"/>
                <a:cs typeface="Times New Roman"/>
              </a:rPr>
              <a:t>Advanced Academics Coordinator: Lisa Plass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8F2CB57-BC7B-4818-8D5F-A80174C068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r="3225" b="2"/>
          <a:stretch/>
        </p:blipFill>
        <p:spPr bwMode="auto">
          <a:xfrm>
            <a:off x="0" y="-1"/>
            <a:ext cx="6010275" cy="41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DCD184-2CA8-4CFF-9322-8B8FEE997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r="-1" b="-1"/>
          <a:stretch/>
        </p:blipFill>
        <p:spPr>
          <a:xfrm>
            <a:off x="6010275" y="-1"/>
            <a:ext cx="6181725" cy="41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3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857251"/>
            <a:ext cx="11309131" cy="113107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Cambridge</a:t>
            </a:r>
          </a:p>
          <a:p>
            <a:pPr>
              <a:defRPr/>
            </a:pPr>
            <a:r>
              <a:rPr lang="en-US" sz="1350" dirty="0"/>
              <a:t> 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49709" y="2487556"/>
            <a:ext cx="8371964" cy="3086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High School Diploma</a:t>
            </a:r>
          </a:p>
          <a:p>
            <a:pPr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Credit (must sit for and pass the international exam.)</a:t>
            </a:r>
          </a:p>
          <a:p>
            <a:pPr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GPA</a:t>
            </a:r>
          </a:p>
          <a:p>
            <a:pPr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Rigorous course work</a:t>
            </a:r>
          </a:p>
          <a:p>
            <a:pPr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Bright Futures Scholarship Qualifier (Students still need the 100 service hours)</a:t>
            </a:r>
          </a:p>
          <a:p>
            <a:pPr marL="0" indent="0" eaLnBrk="1" hangingPunct="1">
              <a:buNone/>
              <a:defRPr/>
            </a:pPr>
            <a:endParaRPr lang="en-US" altLang="en-US" sz="2400" dirty="0"/>
          </a:p>
        </p:txBody>
      </p:sp>
      <p:pic>
        <p:nvPicPr>
          <p:cNvPr id="2" name="Picture 4" descr="University_of_Cambridge_coat_of_arms_official.svg.png">
            <a:extLst>
              <a:ext uri="{FF2B5EF4-FFF2-40B4-BE49-F238E27FC236}">
                <a16:creationId xmlns:a16="http://schemas.microsoft.com/office/drawing/2014/main" id="{35875282-216A-1F91-074A-AB24FDAD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40" y="393150"/>
            <a:ext cx="1808094" cy="209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33952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>
            <a:extLst>
              <a:ext uri="{FF2B5EF4-FFF2-40B4-BE49-F238E27FC236}">
                <a16:creationId xmlns:a16="http://schemas.microsoft.com/office/drawing/2014/main" id="{0294DFB0-CB7C-4E7B-ABCE-759678AF7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57250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246DBD-ED27-509C-36B8-0B337430C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392D2-87AC-2246-AD8F-04457E62B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1759" y="121729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8BA78C9-92F2-15F0-9478-300EC3BE0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183" y="1757884"/>
            <a:ext cx="2001393" cy="1938992"/>
          </a:xfrm>
          <a:custGeom>
            <a:avLst/>
            <a:gdLst>
              <a:gd name="connsiteX0" fmla="*/ 0 w 2001393"/>
              <a:gd name="connsiteY0" fmla="*/ 0 h 1938992"/>
              <a:gd name="connsiteX1" fmla="*/ 520362 w 2001393"/>
              <a:gd name="connsiteY1" fmla="*/ 0 h 1938992"/>
              <a:gd name="connsiteX2" fmla="*/ 1060738 w 2001393"/>
              <a:gd name="connsiteY2" fmla="*/ 0 h 1938992"/>
              <a:gd name="connsiteX3" fmla="*/ 2001393 w 2001393"/>
              <a:gd name="connsiteY3" fmla="*/ 0 h 1938992"/>
              <a:gd name="connsiteX4" fmla="*/ 2001393 w 2001393"/>
              <a:gd name="connsiteY4" fmla="*/ 523528 h 1938992"/>
              <a:gd name="connsiteX5" fmla="*/ 2001393 w 2001393"/>
              <a:gd name="connsiteY5" fmla="*/ 950106 h 1938992"/>
              <a:gd name="connsiteX6" fmla="*/ 2001393 w 2001393"/>
              <a:gd name="connsiteY6" fmla="*/ 1415464 h 1938992"/>
              <a:gd name="connsiteX7" fmla="*/ 2001393 w 2001393"/>
              <a:gd name="connsiteY7" fmla="*/ 1938992 h 1938992"/>
              <a:gd name="connsiteX8" fmla="*/ 1461017 w 2001393"/>
              <a:gd name="connsiteY8" fmla="*/ 1938992 h 1938992"/>
              <a:gd name="connsiteX9" fmla="*/ 940655 w 2001393"/>
              <a:gd name="connsiteY9" fmla="*/ 1938992 h 1938992"/>
              <a:gd name="connsiteX10" fmla="*/ 480334 w 2001393"/>
              <a:gd name="connsiteY10" fmla="*/ 1938992 h 1938992"/>
              <a:gd name="connsiteX11" fmla="*/ 0 w 2001393"/>
              <a:gd name="connsiteY11" fmla="*/ 1938992 h 1938992"/>
              <a:gd name="connsiteX12" fmla="*/ 0 w 2001393"/>
              <a:gd name="connsiteY12" fmla="*/ 1454244 h 1938992"/>
              <a:gd name="connsiteX13" fmla="*/ 0 w 2001393"/>
              <a:gd name="connsiteY13" fmla="*/ 950106 h 1938992"/>
              <a:gd name="connsiteX14" fmla="*/ 0 w 2001393"/>
              <a:gd name="connsiteY14" fmla="*/ 523528 h 1938992"/>
              <a:gd name="connsiteX15" fmla="*/ 0 w 2001393"/>
              <a:gd name="connsiteY15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1393" h="1938992" fill="none" extrusionOk="0">
                <a:moveTo>
                  <a:pt x="0" y="0"/>
                </a:moveTo>
                <a:cubicBezTo>
                  <a:pt x="215083" y="-16683"/>
                  <a:pt x="272797" y="34560"/>
                  <a:pt x="520362" y="0"/>
                </a:cubicBezTo>
                <a:cubicBezTo>
                  <a:pt x="767927" y="-34560"/>
                  <a:pt x="885633" y="13345"/>
                  <a:pt x="1060738" y="0"/>
                </a:cubicBezTo>
                <a:cubicBezTo>
                  <a:pt x="1235843" y="-13345"/>
                  <a:pt x="1680193" y="92622"/>
                  <a:pt x="2001393" y="0"/>
                </a:cubicBezTo>
                <a:cubicBezTo>
                  <a:pt x="2039754" y="167132"/>
                  <a:pt x="1939907" y="390644"/>
                  <a:pt x="2001393" y="523528"/>
                </a:cubicBezTo>
                <a:cubicBezTo>
                  <a:pt x="2062879" y="656412"/>
                  <a:pt x="1965608" y="813773"/>
                  <a:pt x="2001393" y="950106"/>
                </a:cubicBezTo>
                <a:cubicBezTo>
                  <a:pt x="2037178" y="1086439"/>
                  <a:pt x="1999882" y="1242585"/>
                  <a:pt x="2001393" y="1415464"/>
                </a:cubicBezTo>
                <a:cubicBezTo>
                  <a:pt x="2002904" y="1588343"/>
                  <a:pt x="1982045" y="1773691"/>
                  <a:pt x="2001393" y="1938992"/>
                </a:cubicBezTo>
                <a:cubicBezTo>
                  <a:pt x="1772033" y="2002385"/>
                  <a:pt x="1621677" y="1933664"/>
                  <a:pt x="1461017" y="1938992"/>
                </a:cubicBezTo>
                <a:cubicBezTo>
                  <a:pt x="1300357" y="1944320"/>
                  <a:pt x="1054329" y="1913640"/>
                  <a:pt x="940655" y="1938992"/>
                </a:cubicBezTo>
                <a:cubicBezTo>
                  <a:pt x="826981" y="1964344"/>
                  <a:pt x="574346" y="1912195"/>
                  <a:pt x="480334" y="1938992"/>
                </a:cubicBezTo>
                <a:cubicBezTo>
                  <a:pt x="386322" y="1965789"/>
                  <a:pt x="216272" y="1934450"/>
                  <a:pt x="0" y="1938992"/>
                </a:cubicBezTo>
                <a:cubicBezTo>
                  <a:pt x="-41421" y="1829710"/>
                  <a:pt x="56947" y="1589016"/>
                  <a:pt x="0" y="1454244"/>
                </a:cubicBezTo>
                <a:cubicBezTo>
                  <a:pt x="-56947" y="1319472"/>
                  <a:pt x="57187" y="1177374"/>
                  <a:pt x="0" y="950106"/>
                </a:cubicBezTo>
                <a:cubicBezTo>
                  <a:pt x="-57187" y="722838"/>
                  <a:pt x="15234" y="615156"/>
                  <a:pt x="0" y="523528"/>
                </a:cubicBezTo>
                <a:cubicBezTo>
                  <a:pt x="-15234" y="431900"/>
                  <a:pt x="6097" y="113125"/>
                  <a:pt x="0" y="0"/>
                </a:cubicBezTo>
                <a:close/>
              </a:path>
              <a:path w="2001393" h="1938992" stroke="0" extrusionOk="0">
                <a:moveTo>
                  <a:pt x="0" y="0"/>
                </a:moveTo>
                <a:cubicBezTo>
                  <a:pt x="211125" y="-319"/>
                  <a:pt x="325369" y="62441"/>
                  <a:pt x="520362" y="0"/>
                </a:cubicBezTo>
                <a:cubicBezTo>
                  <a:pt x="715355" y="-62441"/>
                  <a:pt x="772893" y="21219"/>
                  <a:pt x="960669" y="0"/>
                </a:cubicBezTo>
                <a:cubicBezTo>
                  <a:pt x="1148445" y="-21219"/>
                  <a:pt x="1348936" y="20345"/>
                  <a:pt x="1481031" y="0"/>
                </a:cubicBezTo>
                <a:cubicBezTo>
                  <a:pt x="1613126" y="-20345"/>
                  <a:pt x="1878022" y="30169"/>
                  <a:pt x="2001393" y="0"/>
                </a:cubicBezTo>
                <a:cubicBezTo>
                  <a:pt x="2033011" y="137250"/>
                  <a:pt x="1957327" y="270632"/>
                  <a:pt x="2001393" y="426578"/>
                </a:cubicBezTo>
                <a:cubicBezTo>
                  <a:pt x="2045459" y="582524"/>
                  <a:pt x="1987761" y="701407"/>
                  <a:pt x="2001393" y="891936"/>
                </a:cubicBezTo>
                <a:cubicBezTo>
                  <a:pt x="2015025" y="1082465"/>
                  <a:pt x="1951894" y="1252990"/>
                  <a:pt x="2001393" y="1357294"/>
                </a:cubicBezTo>
                <a:cubicBezTo>
                  <a:pt x="2050892" y="1461598"/>
                  <a:pt x="1968826" y="1773684"/>
                  <a:pt x="2001393" y="1938992"/>
                </a:cubicBezTo>
                <a:cubicBezTo>
                  <a:pt x="1785247" y="1989662"/>
                  <a:pt x="1685358" y="1911900"/>
                  <a:pt x="1521059" y="1938992"/>
                </a:cubicBezTo>
                <a:cubicBezTo>
                  <a:pt x="1356760" y="1966084"/>
                  <a:pt x="1245255" y="1906429"/>
                  <a:pt x="1080752" y="1938992"/>
                </a:cubicBezTo>
                <a:cubicBezTo>
                  <a:pt x="916249" y="1971555"/>
                  <a:pt x="807037" y="1921229"/>
                  <a:pt x="540376" y="1938992"/>
                </a:cubicBezTo>
                <a:cubicBezTo>
                  <a:pt x="273715" y="1956755"/>
                  <a:pt x="254429" y="1917874"/>
                  <a:pt x="0" y="1938992"/>
                </a:cubicBezTo>
                <a:cubicBezTo>
                  <a:pt x="-14579" y="1698825"/>
                  <a:pt x="37764" y="1613134"/>
                  <a:pt x="0" y="1415464"/>
                </a:cubicBezTo>
                <a:cubicBezTo>
                  <a:pt x="-37764" y="1217794"/>
                  <a:pt x="2056" y="1097533"/>
                  <a:pt x="0" y="988886"/>
                </a:cubicBezTo>
                <a:cubicBezTo>
                  <a:pt x="-2056" y="880239"/>
                  <a:pt x="40805" y="716416"/>
                  <a:pt x="0" y="562308"/>
                </a:cubicBezTo>
                <a:cubicBezTo>
                  <a:pt x="-40805" y="408200"/>
                  <a:pt x="51739" y="16236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87635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 1</a:t>
            </a:r>
            <a:br>
              <a:rPr kumimoji="0" lang="en-US" altLang="en-US" sz="13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35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 and Sciences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___Marine Science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___Environmental Science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or 3)</a:t>
            </a:r>
            <a:b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___Psychology (1 or 3)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A45B760F-1319-EA9E-31DC-EEAC1721C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57" y="4053595"/>
            <a:ext cx="1893665" cy="918457"/>
          </a:xfrm>
          <a:custGeom>
            <a:avLst/>
            <a:gdLst>
              <a:gd name="connsiteX0" fmla="*/ 0 w 1893665"/>
              <a:gd name="connsiteY0" fmla="*/ 0 h 918457"/>
              <a:gd name="connsiteX1" fmla="*/ 511290 w 1893665"/>
              <a:gd name="connsiteY1" fmla="*/ 0 h 918457"/>
              <a:gd name="connsiteX2" fmla="*/ 984706 w 1893665"/>
              <a:gd name="connsiteY2" fmla="*/ 0 h 918457"/>
              <a:gd name="connsiteX3" fmla="*/ 1458122 w 1893665"/>
              <a:gd name="connsiteY3" fmla="*/ 0 h 918457"/>
              <a:gd name="connsiteX4" fmla="*/ 1893665 w 1893665"/>
              <a:gd name="connsiteY4" fmla="*/ 0 h 918457"/>
              <a:gd name="connsiteX5" fmla="*/ 1893665 w 1893665"/>
              <a:gd name="connsiteY5" fmla="*/ 440859 h 918457"/>
              <a:gd name="connsiteX6" fmla="*/ 1893665 w 1893665"/>
              <a:gd name="connsiteY6" fmla="*/ 918457 h 918457"/>
              <a:gd name="connsiteX7" fmla="*/ 1420249 w 1893665"/>
              <a:gd name="connsiteY7" fmla="*/ 918457 h 918457"/>
              <a:gd name="connsiteX8" fmla="*/ 908959 w 1893665"/>
              <a:gd name="connsiteY8" fmla="*/ 918457 h 918457"/>
              <a:gd name="connsiteX9" fmla="*/ 492353 w 1893665"/>
              <a:gd name="connsiteY9" fmla="*/ 918457 h 918457"/>
              <a:gd name="connsiteX10" fmla="*/ 0 w 1893665"/>
              <a:gd name="connsiteY10" fmla="*/ 918457 h 918457"/>
              <a:gd name="connsiteX11" fmla="*/ 0 w 1893665"/>
              <a:gd name="connsiteY11" fmla="*/ 468413 h 918457"/>
              <a:gd name="connsiteX12" fmla="*/ 0 w 1893665"/>
              <a:gd name="connsiteY12" fmla="*/ 0 h 9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3665" h="918457" fill="none" extrusionOk="0">
                <a:moveTo>
                  <a:pt x="0" y="0"/>
                </a:moveTo>
                <a:cubicBezTo>
                  <a:pt x="114338" y="-42588"/>
                  <a:pt x="273617" y="1046"/>
                  <a:pt x="511290" y="0"/>
                </a:cubicBezTo>
                <a:cubicBezTo>
                  <a:pt x="748963" y="-1046"/>
                  <a:pt x="829440" y="30227"/>
                  <a:pt x="984706" y="0"/>
                </a:cubicBezTo>
                <a:cubicBezTo>
                  <a:pt x="1139972" y="-30227"/>
                  <a:pt x="1225453" y="24346"/>
                  <a:pt x="1458122" y="0"/>
                </a:cubicBezTo>
                <a:cubicBezTo>
                  <a:pt x="1690791" y="-24346"/>
                  <a:pt x="1721134" y="44090"/>
                  <a:pt x="1893665" y="0"/>
                </a:cubicBezTo>
                <a:cubicBezTo>
                  <a:pt x="1927723" y="191990"/>
                  <a:pt x="1864496" y="254481"/>
                  <a:pt x="1893665" y="440859"/>
                </a:cubicBezTo>
                <a:cubicBezTo>
                  <a:pt x="1922834" y="627237"/>
                  <a:pt x="1888749" y="773575"/>
                  <a:pt x="1893665" y="918457"/>
                </a:cubicBezTo>
                <a:cubicBezTo>
                  <a:pt x="1682236" y="922041"/>
                  <a:pt x="1584827" y="882250"/>
                  <a:pt x="1420249" y="918457"/>
                </a:cubicBezTo>
                <a:cubicBezTo>
                  <a:pt x="1255671" y="954664"/>
                  <a:pt x="1156838" y="861544"/>
                  <a:pt x="908959" y="918457"/>
                </a:cubicBezTo>
                <a:cubicBezTo>
                  <a:pt x="661080" y="975370"/>
                  <a:pt x="640469" y="902330"/>
                  <a:pt x="492353" y="918457"/>
                </a:cubicBezTo>
                <a:cubicBezTo>
                  <a:pt x="344237" y="934584"/>
                  <a:pt x="158650" y="904099"/>
                  <a:pt x="0" y="918457"/>
                </a:cubicBezTo>
                <a:cubicBezTo>
                  <a:pt x="-9224" y="825054"/>
                  <a:pt x="6580" y="656951"/>
                  <a:pt x="0" y="468413"/>
                </a:cubicBezTo>
                <a:cubicBezTo>
                  <a:pt x="-6580" y="279875"/>
                  <a:pt x="16665" y="119582"/>
                  <a:pt x="0" y="0"/>
                </a:cubicBezTo>
                <a:close/>
              </a:path>
              <a:path w="1893665" h="918457" stroke="0" extrusionOk="0">
                <a:moveTo>
                  <a:pt x="0" y="0"/>
                </a:moveTo>
                <a:cubicBezTo>
                  <a:pt x="161040" y="-567"/>
                  <a:pt x="260247" y="28627"/>
                  <a:pt x="454480" y="0"/>
                </a:cubicBezTo>
                <a:cubicBezTo>
                  <a:pt x="648713" y="-28627"/>
                  <a:pt x="781993" y="7832"/>
                  <a:pt x="927896" y="0"/>
                </a:cubicBezTo>
                <a:cubicBezTo>
                  <a:pt x="1073799" y="-7832"/>
                  <a:pt x="1259587" y="47171"/>
                  <a:pt x="1420249" y="0"/>
                </a:cubicBezTo>
                <a:cubicBezTo>
                  <a:pt x="1580911" y="-47171"/>
                  <a:pt x="1758710" y="45978"/>
                  <a:pt x="1893665" y="0"/>
                </a:cubicBezTo>
                <a:cubicBezTo>
                  <a:pt x="1905818" y="118583"/>
                  <a:pt x="1863715" y="268405"/>
                  <a:pt x="1893665" y="431675"/>
                </a:cubicBezTo>
                <a:cubicBezTo>
                  <a:pt x="1923615" y="594945"/>
                  <a:pt x="1849442" y="793025"/>
                  <a:pt x="1893665" y="918457"/>
                </a:cubicBezTo>
                <a:cubicBezTo>
                  <a:pt x="1723606" y="961908"/>
                  <a:pt x="1504060" y="888329"/>
                  <a:pt x="1401312" y="918457"/>
                </a:cubicBezTo>
                <a:cubicBezTo>
                  <a:pt x="1298564" y="948585"/>
                  <a:pt x="1069633" y="886080"/>
                  <a:pt x="946833" y="918457"/>
                </a:cubicBezTo>
                <a:cubicBezTo>
                  <a:pt x="824033" y="950834"/>
                  <a:pt x="687862" y="897359"/>
                  <a:pt x="530226" y="918457"/>
                </a:cubicBezTo>
                <a:cubicBezTo>
                  <a:pt x="372590" y="939555"/>
                  <a:pt x="106169" y="888003"/>
                  <a:pt x="0" y="918457"/>
                </a:cubicBezTo>
                <a:cubicBezTo>
                  <a:pt x="-26871" y="764745"/>
                  <a:pt x="45407" y="555385"/>
                  <a:pt x="0" y="440859"/>
                </a:cubicBezTo>
                <a:cubicBezTo>
                  <a:pt x="-45407" y="326333"/>
                  <a:pt x="41205" y="13471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4584007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 2</a:t>
            </a:r>
            <a:br>
              <a:rPr kumimoji="0" lang="en-US" altLang="en-US" sz="13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35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Languages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 English Language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 Spanish Language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BFD5132-F352-41D1-EB68-12C46064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456" y="1740505"/>
            <a:ext cx="2585513" cy="2178452"/>
          </a:xfrm>
          <a:custGeom>
            <a:avLst/>
            <a:gdLst>
              <a:gd name="connsiteX0" fmla="*/ 0 w 2585513"/>
              <a:gd name="connsiteY0" fmla="*/ 0 h 2178452"/>
              <a:gd name="connsiteX1" fmla="*/ 465392 w 2585513"/>
              <a:gd name="connsiteY1" fmla="*/ 0 h 2178452"/>
              <a:gd name="connsiteX2" fmla="*/ 1034205 w 2585513"/>
              <a:gd name="connsiteY2" fmla="*/ 0 h 2178452"/>
              <a:gd name="connsiteX3" fmla="*/ 1603018 w 2585513"/>
              <a:gd name="connsiteY3" fmla="*/ 0 h 2178452"/>
              <a:gd name="connsiteX4" fmla="*/ 2120121 w 2585513"/>
              <a:gd name="connsiteY4" fmla="*/ 0 h 2178452"/>
              <a:gd name="connsiteX5" fmla="*/ 2585513 w 2585513"/>
              <a:gd name="connsiteY5" fmla="*/ 0 h 2178452"/>
              <a:gd name="connsiteX6" fmla="*/ 2585513 w 2585513"/>
              <a:gd name="connsiteY6" fmla="*/ 588182 h 2178452"/>
              <a:gd name="connsiteX7" fmla="*/ 2585513 w 2585513"/>
              <a:gd name="connsiteY7" fmla="*/ 1089226 h 2178452"/>
              <a:gd name="connsiteX8" fmla="*/ 2585513 w 2585513"/>
              <a:gd name="connsiteY8" fmla="*/ 1612054 h 2178452"/>
              <a:gd name="connsiteX9" fmla="*/ 2585513 w 2585513"/>
              <a:gd name="connsiteY9" fmla="*/ 2178452 h 2178452"/>
              <a:gd name="connsiteX10" fmla="*/ 2016700 w 2585513"/>
              <a:gd name="connsiteY10" fmla="*/ 2178452 h 2178452"/>
              <a:gd name="connsiteX11" fmla="*/ 1525453 w 2585513"/>
              <a:gd name="connsiteY11" fmla="*/ 2178452 h 2178452"/>
              <a:gd name="connsiteX12" fmla="*/ 1085915 w 2585513"/>
              <a:gd name="connsiteY12" fmla="*/ 2178452 h 2178452"/>
              <a:gd name="connsiteX13" fmla="*/ 646378 w 2585513"/>
              <a:gd name="connsiteY13" fmla="*/ 2178452 h 2178452"/>
              <a:gd name="connsiteX14" fmla="*/ 0 w 2585513"/>
              <a:gd name="connsiteY14" fmla="*/ 2178452 h 2178452"/>
              <a:gd name="connsiteX15" fmla="*/ 0 w 2585513"/>
              <a:gd name="connsiteY15" fmla="*/ 1677408 h 2178452"/>
              <a:gd name="connsiteX16" fmla="*/ 0 w 2585513"/>
              <a:gd name="connsiteY16" fmla="*/ 1111011 h 2178452"/>
              <a:gd name="connsiteX17" fmla="*/ 0 w 2585513"/>
              <a:gd name="connsiteY17" fmla="*/ 588182 h 2178452"/>
              <a:gd name="connsiteX18" fmla="*/ 0 w 2585513"/>
              <a:gd name="connsiteY18" fmla="*/ 0 h 217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85513" h="2178452" fill="none" extrusionOk="0">
                <a:moveTo>
                  <a:pt x="0" y="0"/>
                </a:moveTo>
                <a:cubicBezTo>
                  <a:pt x="223182" y="-21048"/>
                  <a:pt x="351913" y="48780"/>
                  <a:pt x="465392" y="0"/>
                </a:cubicBezTo>
                <a:cubicBezTo>
                  <a:pt x="578871" y="-48780"/>
                  <a:pt x="796863" y="12088"/>
                  <a:pt x="1034205" y="0"/>
                </a:cubicBezTo>
                <a:cubicBezTo>
                  <a:pt x="1271547" y="-12088"/>
                  <a:pt x="1481729" y="36916"/>
                  <a:pt x="1603018" y="0"/>
                </a:cubicBezTo>
                <a:cubicBezTo>
                  <a:pt x="1724307" y="-36916"/>
                  <a:pt x="1895118" y="46862"/>
                  <a:pt x="2120121" y="0"/>
                </a:cubicBezTo>
                <a:cubicBezTo>
                  <a:pt x="2345124" y="-46862"/>
                  <a:pt x="2379491" y="38938"/>
                  <a:pt x="2585513" y="0"/>
                </a:cubicBezTo>
                <a:cubicBezTo>
                  <a:pt x="2642295" y="227619"/>
                  <a:pt x="2537255" y="324140"/>
                  <a:pt x="2585513" y="588182"/>
                </a:cubicBezTo>
                <a:cubicBezTo>
                  <a:pt x="2633771" y="852224"/>
                  <a:pt x="2530248" y="970993"/>
                  <a:pt x="2585513" y="1089226"/>
                </a:cubicBezTo>
                <a:cubicBezTo>
                  <a:pt x="2640778" y="1207459"/>
                  <a:pt x="2563402" y="1417673"/>
                  <a:pt x="2585513" y="1612054"/>
                </a:cubicBezTo>
                <a:cubicBezTo>
                  <a:pt x="2607624" y="1806435"/>
                  <a:pt x="2525251" y="1968293"/>
                  <a:pt x="2585513" y="2178452"/>
                </a:cubicBezTo>
                <a:cubicBezTo>
                  <a:pt x="2360471" y="2229019"/>
                  <a:pt x="2197637" y="2175079"/>
                  <a:pt x="2016700" y="2178452"/>
                </a:cubicBezTo>
                <a:cubicBezTo>
                  <a:pt x="1835763" y="2181825"/>
                  <a:pt x="1710369" y="2159822"/>
                  <a:pt x="1525453" y="2178452"/>
                </a:cubicBezTo>
                <a:cubicBezTo>
                  <a:pt x="1340537" y="2197082"/>
                  <a:pt x="1237709" y="2131461"/>
                  <a:pt x="1085915" y="2178452"/>
                </a:cubicBezTo>
                <a:cubicBezTo>
                  <a:pt x="934121" y="2225443"/>
                  <a:pt x="834999" y="2150384"/>
                  <a:pt x="646378" y="2178452"/>
                </a:cubicBezTo>
                <a:cubicBezTo>
                  <a:pt x="457757" y="2206520"/>
                  <a:pt x="272450" y="2166907"/>
                  <a:pt x="0" y="2178452"/>
                </a:cubicBezTo>
                <a:cubicBezTo>
                  <a:pt x="-12050" y="1991173"/>
                  <a:pt x="17569" y="1790965"/>
                  <a:pt x="0" y="1677408"/>
                </a:cubicBezTo>
                <a:cubicBezTo>
                  <a:pt x="-17569" y="1563851"/>
                  <a:pt x="36710" y="1270189"/>
                  <a:pt x="0" y="1111011"/>
                </a:cubicBezTo>
                <a:cubicBezTo>
                  <a:pt x="-36710" y="951833"/>
                  <a:pt x="61726" y="731010"/>
                  <a:pt x="0" y="588182"/>
                </a:cubicBezTo>
                <a:cubicBezTo>
                  <a:pt x="-61726" y="445354"/>
                  <a:pt x="31308" y="141920"/>
                  <a:pt x="0" y="0"/>
                </a:cubicBezTo>
                <a:close/>
              </a:path>
              <a:path w="2585513" h="2178452" stroke="0" extrusionOk="0">
                <a:moveTo>
                  <a:pt x="0" y="0"/>
                </a:moveTo>
                <a:cubicBezTo>
                  <a:pt x="196658" y="-39347"/>
                  <a:pt x="288925" y="24326"/>
                  <a:pt x="517103" y="0"/>
                </a:cubicBezTo>
                <a:cubicBezTo>
                  <a:pt x="745281" y="-24326"/>
                  <a:pt x="875409" y="5926"/>
                  <a:pt x="1085915" y="0"/>
                </a:cubicBezTo>
                <a:cubicBezTo>
                  <a:pt x="1296421" y="-5926"/>
                  <a:pt x="1387240" y="53302"/>
                  <a:pt x="1603018" y="0"/>
                </a:cubicBezTo>
                <a:cubicBezTo>
                  <a:pt x="1818796" y="-53302"/>
                  <a:pt x="1825056" y="31146"/>
                  <a:pt x="2042555" y="0"/>
                </a:cubicBezTo>
                <a:cubicBezTo>
                  <a:pt x="2260054" y="-31146"/>
                  <a:pt x="2453084" y="4783"/>
                  <a:pt x="2585513" y="0"/>
                </a:cubicBezTo>
                <a:cubicBezTo>
                  <a:pt x="2618373" y="186819"/>
                  <a:pt x="2548551" y="354634"/>
                  <a:pt x="2585513" y="501044"/>
                </a:cubicBezTo>
                <a:cubicBezTo>
                  <a:pt x="2622475" y="647454"/>
                  <a:pt x="2563455" y="859799"/>
                  <a:pt x="2585513" y="1067441"/>
                </a:cubicBezTo>
                <a:cubicBezTo>
                  <a:pt x="2607571" y="1275083"/>
                  <a:pt x="2581139" y="1450039"/>
                  <a:pt x="2585513" y="1568485"/>
                </a:cubicBezTo>
                <a:cubicBezTo>
                  <a:pt x="2589887" y="1686931"/>
                  <a:pt x="2532809" y="1969044"/>
                  <a:pt x="2585513" y="2178452"/>
                </a:cubicBezTo>
                <a:cubicBezTo>
                  <a:pt x="2424478" y="2226169"/>
                  <a:pt x="2203139" y="2177206"/>
                  <a:pt x="2042555" y="2178452"/>
                </a:cubicBezTo>
                <a:cubicBezTo>
                  <a:pt x="1881971" y="2179698"/>
                  <a:pt x="1718606" y="2166480"/>
                  <a:pt x="1603018" y="2178452"/>
                </a:cubicBezTo>
                <a:cubicBezTo>
                  <a:pt x="1487430" y="2190424"/>
                  <a:pt x="1335660" y="2133009"/>
                  <a:pt x="1137626" y="2178452"/>
                </a:cubicBezTo>
                <a:cubicBezTo>
                  <a:pt x="939592" y="2223895"/>
                  <a:pt x="846232" y="2167269"/>
                  <a:pt x="568813" y="2178452"/>
                </a:cubicBezTo>
                <a:cubicBezTo>
                  <a:pt x="291394" y="2189635"/>
                  <a:pt x="252138" y="2164570"/>
                  <a:pt x="0" y="2178452"/>
                </a:cubicBezTo>
                <a:cubicBezTo>
                  <a:pt x="-44669" y="2008126"/>
                  <a:pt x="5401" y="1918743"/>
                  <a:pt x="0" y="1699193"/>
                </a:cubicBezTo>
                <a:cubicBezTo>
                  <a:pt x="-5401" y="1479643"/>
                  <a:pt x="461" y="1326596"/>
                  <a:pt x="0" y="1219933"/>
                </a:cubicBezTo>
                <a:cubicBezTo>
                  <a:pt x="-461" y="1113270"/>
                  <a:pt x="67508" y="936162"/>
                  <a:pt x="0" y="653536"/>
                </a:cubicBezTo>
                <a:cubicBezTo>
                  <a:pt x="-67508" y="370910"/>
                  <a:pt x="25496" y="15426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1858610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 3</a:t>
            </a:r>
            <a:br>
              <a:rPr kumimoji="0" lang="en-US" altLang="en-US" sz="13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35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Arts and Humanities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 Geography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 European History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___U.S. History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___Psychology (1 or 3)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___Environmental Science (1 or 3)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___Media Studies AS 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___Media Studies A 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___Business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5F3C58C-CCD5-673E-B8D7-D51225E9F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287" y="1757885"/>
            <a:ext cx="2357437" cy="1570841"/>
          </a:xfrm>
          <a:custGeom>
            <a:avLst/>
            <a:gdLst>
              <a:gd name="connsiteX0" fmla="*/ 0 w 2357437"/>
              <a:gd name="connsiteY0" fmla="*/ 0 h 1570841"/>
              <a:gd name="connsiteX1" fmla="*/ 612934 w 2357437"/>
              <a:gd name="connsiteY1" fmla="*/ 0 h 1570841"/>
              <a:gd name="connsiteX2" fmla="*/ 1131570 w 2357437"/>
              <a:gd name="connsiteY2" fmla="*/ 0 h 1570841"/>
              <a:gd name="connsiteX3" fmla="*/ 1697355 w 2357437"/>
              <a:gd name="connsiteY3" fmla="*/ 0 h 1570841"/>
              <a:gd name="connsiteX4" fmla="*/ 2357437 w 2357437"/>
              <a:gd name="connsiteY4" fmla="*/ 0 h 1570841"/>
              <a:gd name="connsiteX5" fmla="*/ 2357437 w 2357437"/>
              <a:gd name="connsiteY5" fmla="*/ 539322 h 1570841"/>
              <a:gd name="connsiteX6" fmla="*/ 2357437 w 2357437"/>
              <a:gd name="connsiteY6" fmla="*/ 1015811 h 1570841"/>
              <a:gd name="connsiteX7" fmla="*/ 2357437 w 2357437"/>
              <a:gd name="connsiteY7" fmla="*/ 1570841 h 1570841"/>
              <a:gd name="connsiteX8" fmla="*/ 1815226 w 2357437"/>
              <a:gd name="connsiteY8" fmla="*/ 1570841 h 1570841"/>
              <a:gd name="connsiteX9" fmla="*/ 1273016 w 2357437"/>
              <a:gd name="connsiteY9" fmla="*/ 1570841 h 1570841"/>
              <a:gd name="connsiteX10" fmla="*/ 730805 w 2357437"/>
              <a:gd name="connsiteY10" fmla="*/ 1570841 h 1570841"/>
              <a:gd name="connsiteX11" fmla="*/ 0 w 2357437"/>
              <a:gd name="connsiteY11" fmla="*/ 1570841 h 1570841"/>
              <a:gd name="connsiteX12" fmla="*/ 0 w 2357437"/>
              <a:gd name="connsiteY12" fmla="*/ 1031519 h 1570841"/>
              <a:gd name="connsiteX13" fmla="*/ 0 w 2357437"/>
              <a:gd name="connsiteY13" fmla="*/ 492197 h 1570841"/>
              <a:gd name="connsiteX14" fmla="*/ 0 w 2357437"/>
              <a:gd name="connsiteY14" fmla="*/ 0 h 157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7437" h="1570841" fill="none" extrusionOk="0">
                <a:moveTo>
                  <a:pt x="0" y="0"/>
                </a:moveTo>
                <a:cubicBezTo>
                  <a:pt x="183423" y="-43759"/>
                  <a:pt x="465691" y="27257"/>
                  <a:pt x="612934" y="0"/>
                </a:cubicBezTo>
                <a:cubicBezTo>
                  <a:pt x="760177" y="-27257"/>
                  <a:pt x="1023816" y="13058"/>
                  <a:pt x="1131570" y="0"/>
                </a:cubicBezTo>
                <a:cubicBezTo>
                  <a:pt x="1239324" y="-13058"/>
                  <a:pt x="1529181" y="24421"/>
                  <a:pt x="1697355" y="0"/>
                </a:cubicBezTo>
                <a:cubicBezTo>
                  <a:pt x="1865529" y="-24421"/>
                  <a:pt x="2198397" y="44691"/>
                  <a:pt x="2357437" y="0"/>
                </a:cubicBezTo>
                <a:cubicBezTo>
                  <a:pt x="2364800" y="174514"/>
                  <a:pt x="2305688" y="353286"/>
                  <a:pt x="2357437" y="539322"/>
                </a:cubicBezTo>
                <a:cubicBezTo>
                  <a:pt x="2409186" y="725358"/>
                  <a:pt x="2305611" y="832439"/>
                  <a:pt x="2357437" y="1015811"/>
                </a:cubicBezTo>
                <a:cubicBezTo>
                  <a:pt x="2409263" y="1199183"/>
                  <a:pt x="2354128" y="1326498"/>
                  <a:pt x="2357437" y="1570841"/>
                </a:cubicBezTo>
                <a:cubicBezTo>
                  <a:pt x="2195099" y="1610960"/>
                  <a:pt x="2021916" y="1546919"/>
                  <a:pt x="1815226" y="1570841"/>
                </a:cubicBezTo>
                <a:cubicBezTo>
                  <a:pt x="1608536" y="1594763"/>
                  <a:pt x="1490046" y="1553201"/>
                  <a:pt x="1273016" y="1570841"/>
                </a:cubicBezTo>
                <a:cubicBezTo>
                  <a:pt x="1055986" y="1588481"/>
                  <a:pt x="948823" y="1563260"/>
                  <a:pt x="730805" y="1570841"/>
                </a:cubicBezTo>
                <a:cubicBezTo>
                  <a:pt x="512787" y="1578422"/>
                  <a:pt x="257282" y="1514284"/>
                  <a:pt x="0" y="1570841"/>
                </a:cubicBezTo>
                <a:cubicBezTo>
                  <a:pt x="-31018" y="1310031"/>
                  <a:pt x="54528" y="1266518"/>
                  <a:pt x="0" y="1031519"/>
                </a:cubicBezTo>
                <a:cubicBezTo>
                  <a:pt x="-54528" y="796520"/>
                  <a:pt x="159" y="694957"/>
                  <a:pt x="0" y="492197"/>
                </a:cubicBezTo>
                <a:cubicBezTo>
                  <a:pt x="-159" y="289437"/>
                  <a:pt x="2772" y="200537"/>
                  <a:pt x="0" y="0"/>
                </a:cubicBezTo>
                <a:close/>
              </a:path>
              <a:path w="2357437" h="1570841" stroke="0" extrusionOk="0">
                <a:moveTo>
                  <a:pt x="0" y="0"/>
                </a:moveTo>
                <a:cubicBezTo>
                  <a:pt x="151512" y="-57742"/>
                  <a:pt x="389717" y="16462"/>
                  <a:pt x="542211" y="0"/>
                </a:cubicBezTo>
                <a:cubicBezTo>
                  <a:pt x="694705" y="-16462"/>
                  <a:pt x="999860" y="65004"/>
                  <a:pt x="1131570" y="0"/>
                </a:cubicBezTo>
                <a:cubicBezTo>
                  <a:pt x="1263280" y="-65004"/>
                  <a:pt x="1473032" y="4767"/>
                  <a:pt x="1650206" y="0"/>
                </a:cubicBezTo>
                <a:cubicBezTo>
                  <a:pt x="1827380" y="-4767"/>
                  <a:pt x="2175090" y="63734"/>
                  <a:pt x="2357437" y="0"/>
                </a:cubicBezTo>
                <a:cubicBezTo>
                  <a:pt x="2401579" y="240809"/>
                  <a:pt x="2350066" y="383000"/>
                  <a:pt x="2357437" y="507905"/>
                </a:cubicBezTo>
                <a:cubicBezTo>
                  <a:pt x="2364808" y="632811"/>
                  <a:pt x="2314313" y="797365"/>
                  <a:pt x="2357437" y="984394"/>
                </a:cubicBezTo>
                <a:cubicBezTo>
                  <a:pt x="2400561" y="1171423"/>
                  <a:pt x="2287441" y="1318452"/>
                  <a:pt x="2357437" y="1570841"/>
                </a:cubicBezTo>
                <a:cubicBezTo>
                  <a:pt x="2114988" y="1585986"/>
                  <a:pt x="2012226" y="1498074"/>
                  <a:pt x="1744503" y="1570841"/>
                </a:cubicBezTo>
                <a:cubicBezTo>
                  <a:pt x="1476780" y="1643608"/>
                  <a:pt x="1255381" y="1569476"/>
                  <a:pt x="1107995" y="1570841"/>
                </a:cubicBezTo>
                <a:cubicBezTo>
                  <a:pt x="960609" y="1572206"/>
                  <a:pt x="786079" y="1513979"/>
                  <a:pt x="589359" y="1570841"/>
                </a:cubicBezTo>
                <a:cubicBezTo>
                  <a:pt x="392639" y="1627703"/>
                  <a:pt x="146089" y="1522386"/>
                  <a:pt x="0" y="1570841"/>
                </a:cubicBezTo>
                <a:cubicBezTo>
                  <a:pt x="-33451" y="1392776"/>
                  <a:pt x="56802" y="1206470"/>
                  <a:pt x="0" y="1047227"/>
                </a:cubicBezTo>
                <a:cubicBezTo>
                  <a:pt x="-56802" y="887984"/>
                  <a:pt x="10269" y="680437"/>
                  <a:pt x="0" y="570739"/>
                </a:cubicBezTo>
                <a:cubicBezTo>
                  <a:pt x="-10269" y="461041"/>
                  <a:pt x="54077" y="27096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390494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 4</a:t>
            </a:r>
            <a:br>
              <a:rPr kumimoji="0" lang="en-US" altLang="en-US" sz="13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35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Interdisciplinary and Skills-based</a:t>
            </a:r>
            <a:r>
              <a:rPr lang="en-US" altLang="en-US" sz="1350" dirty="0">
                <a:solidFill>
                  <a:srgbClr val="FF0000"/>
                </a:solidFill>
              </a:rPr>
              <a:t> </a:t>
            </a:r>
            <a:r>
              <a:rPr kumimoji="0" lang="en-US" altLang="en-US" sz="13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(Optional)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 English General Paper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 Thinking Skills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_____Global Perspectives A </a:t>
            </a:r>
            <a:r>
              <a:rPr kumimoji="0" lang="en-US" altLang="en-US" sz="13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lvl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(Only 2 credits from group 4.)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72EE5298-20D9-7D7B-E87C-871BE5BA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953" y="3513670"/>
            <a:ext cx="2243138" cy="585310"/>
          </a:xfrm>
          <a:custGeom>
            <a:avLst/>
            <a:gdLst>
              <a:gd name="connsiteX0" fmla="*/ 0 w 2243138"/>
              <a:gd name="connsiteY0" fmla="*/ 0 h 585310"/>
              <a:gd name="connsiteX1" fmla="*/ 583216 w 2243138"/>
              <a:gd name="connsiteY1" fmla="*/ 0 h 585310"/>
              <a:gd name="connsiteX2" fmla="*/ 1076706 w 2243138"/>
              <a:gd name="connsiteY2" fmla="*/ 0 h 585310"/>
              <a:gd name="connsiteX3" fmla="*/ 1637491 w 2243138"/>
              <a:gd name="connsiteY3" fmla="*/ 0 h 585310"/>
              <a:gd name="connsiteX4" fmla="*/ 2243138 w 2243138"/>
              <a:gd name="connsiteY4" fmla="*/ 0 h 585310"/>
              <a:gd name="connsiteX5" fmla="*/ 2243138 w 2243138"/>
              <a:gd name="connsiteY5" fmla="*/ 585310 h 585310"/>
              <a:gd name="connsiteX6" fmla="*/ 1704785 w 2243138"/>
              <a:gd name="connsiteY6" fmla="*/ 585310 h 585310"/>
              <a:gd name="connsiteX7" fmla="*/ 1144000 w 2243138"/>
              <a:gd name="connsiteY7" fmla="*/ 585310 h 585310"/>
              <a:gd name="connsiteX8" fmla="*/ 583216 w 2243138"/>
              <a:gd name="connsiteY8" fmla="*/ 585310 h 585310"/>
              <a:gd name="connsiteX9" fmla="*/ 0 w 2243138"/>
              <a:gd name="connsiteY9" fmla="*/ 585310 h 585310"/>
              <a:gd name="connsiteX10" fmla="*/ 0 w 2243138"/>
              <a:gd name="connsiteY10" fmla="*/ 0 h 58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3138" h="585310" fill="none" extrusionOk="0">
                <a:moveTo>
                  <a:pt x="0" y="0"/>
                </a:moveTo>
                <a:cubicBezTo>
                  <a:pt x="225968" y="-16021"/>
                  <a:pt x="437444" y="44442"/>
                  <a:pt x="583216" y="0"/>
                </a:cubicBezTo>
                <a:cubicBezTo>
                  <a:pt x="728988" y="-44442"/>
                  <a:pt x="966103" y="54371"/>
                  <a:pt x="1076706" y="0"/>
                </a:cubicBezTo>
                <a:cubicBezTo>
                  <a:pt x="1187309" y="-54371"/>
                  <a:pt x="1519574" y="64280"/>
                  <a:pt x="1637491" y="0"/>
                </a:cubicBezTo>
                <a:cubicBezTo>
                  <a:pt x="1755408" y="-64280"/>
                  <a:pt x="2098517" y="6685"/>
                  <a:pt x="2243138" y="0"/>
                </a:cubicBezTo>
                <a:cubicBezTo>
                  <a:pt x="2293872" y="158855"/>
                  <a:pt x="2183697" y="449417"/>
                  <a:pt x="2243138" y="585310"/>
                </a:cubicBezTo>
                <a:cubicBezTo>
                  <a:pt x="2000888" y="615388"/>
                  <a:pt x="1927933" y="585065"/>
                  <a:pt x="1704785" y="585310"/>
                </a:cubicBezTo>
                <a:cubicBezTo>
                  <a:pt x="1481637" y="585555"/>
                  <a:pt x="1257270" y="581720"/>
                  <a:pt x="1144000" y="585310"/>
                </a:cubicBezTo>
                <a:cubicBezTo>
                  <a:pt x="1030730" y="588900"/>
                  <a:pt x="789959" y="560897"/>
                  <a:pt x="583216" y="585310"/>
                </a:cubicBezTo>
                <a:cubicBezTo>
                  <a:pt x="376473" y="609723"/>
                  <a:pt x="126027" y="569912"/>
                  <a:pt x="0" y="585310"/>
                </a:cubicBezTo>
                <a:cubicBezTo>
                  <a:pt x="-30324" y="447038"/>
                  <a:pt x="47774" y="138840"/>
                  <a:pt x="0" y="0"/>
                </a:cubicBezTo>
                <a:close/>
              </a:path>
              <a:path w="2243138" h="585310" stroke="0" extrusionOk="0">
                <a:moveTo>
                  <a:pt x="0" y="0"/>
                </a:moveTo>
                <a:cubicBezTo>
                  <a:pt x="213928" y="-20928"/>
                  <a:pt x="276356" y="41720"/>
                  <a:pt x="515922" y="0"/>
                </a:cubicBezTo>
                <a:cubicBezTo>
                  <a:pt x="755488" y="-41720"/>
                  <a:pt x="939469" y="4871"/>
                  <a:pt x="1121569" y="0"/>
                </a:cubicBezTo>
                <a:cubicBezTo>
                  <a:pt x="1303669" y="-4871"/>
                  <a:pt x="1484028" y="44434"/>
                  <a:pt x="1727216" y="0"/>
                </a:cubicBezTo>
                <a:cubicBezTo>
                  <a:pt x="1970404" y="-44434"/>
                  <a:pt x="2059420" y="14502"/>
                  <a:pt x="2243138" y="0"/>
                </a:cubicBezTo>
                <a:cubicBezTo>
                  <a:pt x="2272327" y="263581"/>
                  <a:pt x="2184099" y="461294"/>
                  <a:pt x="2243138" y="585310"/>
                </a:cubicBezTo>
                <a:cubicBezTo>
                  <a:pt x="2024115" y="635961"/>
                  <a:pt x="1979663" y="572225"/>
                  <a:pt x="1727216" y="585310"/>
                </a:cubicBezTo>
                <a:cubicBezTo>
                  <a:pt x="1474769" y="598395"/>
                  <a:pt x="1310821" y="578692"/>
                  <a:pt x="1121569" y="585310"/>
                </a:cubicBezTo>
                <a:cubicBezTo>
                  <a:pt x="932317" y="591928"/>
                  <a:pt x="784069" y="545623"/>
                  <a:pt x="515922" y="585310"/>
                </a:cubicBezTo>
                <a:cubicBezTo>
                  <a:pt x="247775" y="624997"/>
                  <a:pt x="167315" y="575226"/>
                  <a:pt x="0" y="585310"/>
                </a:cubicBezTo>
                <a:cubicBezTo>
                  <a:pt x="-38659" y="413858"/>
                  <a:pt x="35528" y="28949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4927527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Compulsory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___Global Perspectives AS </a:t>
            </a:r>
            <a:r>
              <a:rPr kumimoji="0" lang="en-US" altLang="en-US" sz="13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lvl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31C4646-CC71-C9BC-4980-C4229A3E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263" y="1304033"/>
            <a:ext cx="5250656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Coral Glades Cambridge Program Offerings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0482E-CC46-B9A6-D1C3-DBE60F69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159FE47-B72D-DEA3-7B7E-7556C679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4F81E8-9F76-E181-7F5A-D741D00B9483}"/>
              </a:ext>
            </a:extLst>
          </p:cNvPr>
          <p:cNvSpPr txBox="1"/>
          <p:nvPr/>
        </p:nvSpPr>
        <p:spPr>
          <a:xfrm>
            <a:off x="4424363" y="4226761"/>
            <a:ext cx="5456183" cy="1272464"/>
          </a:xfrm>
          <a:custGeom>
            <a:avLst/>
            <a:gdLst>
              <a:gd name="connsiteX0" fmla="*/ 0 w 5456183"/>
              <a:gd name="connsiteY0" fmla="*/ 0 h 1272464"/>
              <a:gd name="connsiteX1" fmla="*/ 381933 w 5456183"/>
              <a:gd name="connsiteY1" fmla="*/ 0 h 1272464"/>
              <a:gd name="connsiteX2" fmla="*/ 927551 w 5456183"/>
              <a:gd name="connsiteY2" fmla="*/ 0 h 1272464"/>
              <a:gd name="connsiteX3" fmla="*/ 1582293 w 5456183"/>
              <a:gd name="connsiteY3" fmla="*/ 0 h 1272464"/>
              <a:gd name="connsiteX4" fmla="*/ 2073350 w 5456183"/>
              <a:gd name="connsiteY4" fmla="*/ 0 h 1272464"/>
              <a:gd name="connsiteX5" fmla="*/ 2455282 w 5456183"/>
              <a:gd name="connsiteY5" fmla="*/ 0 h 1272464"/>
              <a:gd name="connsiteX6" fmla="*/ 2891777 w 5456183"/>
              <a:gd name="connsiteY6" fmla="*/ 0 h 1272464"/>
              <a:gd name="connsiteX7" fmla="*/ 3328272 w 5456183"/>
              <a:gd name="connsiteY7" fmla="*/ 0 h 1272464"/>
              <a:gd name="connsiteX8" fmla="*/ 3928452 w 5456183"/>
              <a:gd name="connsiteY8" fmla="*/ 0 h 1272464"/>
              <a:gd name="connsiteX9" fmla="*/ 4474070 w 5456183"/>
              <a:gd name="connsiteY9" fmla="*/ 0 h 1272464"/>
              <a:gd name="connsiteX10" fmla="*/ 4856003 w 5456183"/>
              <a:gd name="connsiteY10" fmla="*/ 0 h 1272464"/>
              <a:gd name="connsiteX11" fmla="*/ 5456183 w 5456183"/>
              <a:gd name="connsiteY11" fmla="*/ 0 h 1272464"/>
              <a:gd name="connsiteX12" fmla="*/ 5456183 w 5456183"/>
              <a:gd name="connsiteY12" fmla="*/ 424155 h 1272464"/>
              <a:gd name="connsiteX13" fmla="*/ 5456183 w 5456183"/>
              <a:gd name="connsiteY13" fmla="*/ 810135 h 1272464"/>
              <a:gd name="connsiteX14" fmla="*/ 5456183 w 5456183"/>
              <a:gd name="connsiteY14" fmla="*/ 1272464 h 1272464"/>
              <a:gd name="connsiteX15" fmla="*/ 4856003 w 5456183"/>
              <a:gd name="connsiteY15" fmla="*/ 1272464 h 1272464"/>
              <a:gd name="connsiteX16" fmla="*/ 4474070 w 5456183"/>
              <a:gd name="connsiteY16" fmla="*/ 1272464 h 1272464"/>
              <a:gd name="connsiteX17" fmla="*/ 4037575 w 5456183"/>
              <a:gd name="connsiteY17" fmla="*/ 1272464 h 1272464"/>
              <a:gd name="connsiteX18" fmla="*/ 3491957 w 5456183"/>
              <a:gd name="connsiteY18" fmla="*/ 1272464 h 1272464"/>
              <a:gd name="connsiteX19" fmla="*/ 3110024 w 5456183"/>
              <a:gd name="connsiteY19" fmla="*/ 1272464 h 1272464"/>
              <a:gd name="connsiteX20" fmla="*/ 2728092 w 5456183"/>
              <a:gd name="connsiteY20" fmla="*/ 1272464 h 1272464"/>
              <a:gd name="connsiteX21" fmla="*/ 2073350 w 5456183"/>
              <a:gd name="connsiteY21" fmla="*/ 1272464 h 1272464"/>
              <a:gd name="connsiteX22" fmla="*/ 1691417 w 5456183"/>
              <a:gd name="connsiteY22" fmla="*/ 1272464 h 1272464"/>
              <a:gd name="connsiteX23" fmla="*/ 1145798 w 5456183"/>
              <a:gd name="connsiteY23" fmla="*/ 1272464 h 1272464"/>
              <a:gd name="connsiteX24" fmla="*/ 654742 w 5456183"/>
              <a:gd name="connsiteY24" fmla="*/ 1272464 h 1272464"/>
              <a:gd name="connsiteX25" fmla="*/ 0 w 5456183"/>
              <a:gd name="connsiteY25" fmla="*/ 1272464 h 1272464"/>
              <a:gd name="connsiteX26" fmla="*/ 0 w 5456183"/>
              <a:gd name="connsiteY26" fmla="*/ 848309 h 1272464"/>
              <a:gd name="connsiteX27" fmla="*/ 0 w 5456183"/>
              <a:gd name="connsiteY27" fmla="*/ 411430 h 1272464"/>
              <a:gd name="connsiteX28" fmla="*/ 0 w 5456183"/>
              <a:gd name="connsiteY28" fmla="*/ 0 h 127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56183" h="1272464" extrusionOk="0">
                <a:moveTo>
                  <a:pt x="0" y="0"/>
                </a:moveTo>
                <a:cubicBezTo>
                  <a:pt x="135004" y="-26101"/>
                  <a:pt x="223947" y="15993"/>
                  <a:pt x="381933" y="0"/>
                </a:cubicBezTo>
                <a:cubicBezTo>
                  <a:pt x="539919" y="-15993"/>
                  <a:pt x="677481" y="33149"/>
                  <a:pt x="927551" y="0"/>
                </a:cubicBezTo>
                <a:cubicBezTo>
                  <a:pt x="1177621" y="-33149"/>
                  <a:pt x="1386402" y="30292"/>
                  <a:pt x="1582293" y="0"/>
                </a:cubicBezTo>
                <a:cubicBezTo>
                  <a:pt x="1778184" y="-30292"/>
                  <a:pt x="1927459" y="7671"/>
                  <a:pt x="2073350" y="0"/>
                </a:cubicBezTo>
                <a:cubicBezTo>
                  <a:pt x="2219241" y="-7671"/>
                  <a:pt x="2277872" y="13532"/>
                  <a:pt x="2455282" y="0"/>
                </a:cubicBezTo>
                <a:cubicBezTo>
                  <a:pt x="2632692" y="-13532"/>
                  <a:pt x="2720605" y="34325"/>
                  <a:pt x="2891777" y="0"/>
                </a:cubicBezTo>
                <a:cubicBezTo>
                  <a:pt x="3062949" y="-34325"/>
                  <a:pt x="3175375" y="26116"/>
                  <a:pt x="3328272" y="0"/>
                </a:cubicBezTo>
                <a:cubicBezTo>
                  <a:pt x="3481169" y="-26116"/>
                  <a:pt x="3772691" y="15943"/>
                  <a:pt x="3928452" y="0"/>
                </a:cubicBezTo>
                <a:cubicBezTo>
                  <a:pt x="4084213" y="-15943"/>
                  <a:pt x="4292572" y="49219"/>
                  <a:pt x="4474070" y="0"/>
                </a:cubicBezTo>
                <a:cubicBezTo>
                  <a:pt x="4655568" y="-49219"/>
                  <a:pt x="4744020" y="39088"/>
                  <a:pt x="4856003" y="0"/>
                </a:cubicBezTo>
                <a:cubicBezTo>
                  <a:pt x="4967986" y="-39088"/>
                  <a:pt x="5161221" y="48583"/>
                  <a:pt x="5456183" y="0"/>
                </a:cubicBezTo>
                <a:cubicBezTo>
                  <a:pt x="5488631" y="171913"/>
                  <a:pt x="5427952" y="328281"/>
                  <a:pt x="5456183" y="424155"/>
                </a:cubicBezTo>
                <a:cubicBezTo>
                  <a:pt x="5484414" y="520029"/>
                  <a:pt x="5439412" y="687319"/>
                  <a:pt x="5456183" y="810135"/>
                </a:cubicBezTo>
                <a:cubicBezTo>
                  <a:pt x="5472954" y="932951"/>
                  <a:pt x="5407501" y="1060439"/>
                  <a:pt x="5456183" y="1272464"/>
                </a:cubicBezTo>
                <a:cubicBezTo>
                  <a:pt x="5290347" y="1309042"/>
                  <a:pt x="5034138" y="1255294"/>
                  <a:pt x="4856003" y="1272464"/>
                </a:cubicBezTo>
                <a:cubicBezTo>
                  <a:pt x="4677868" y="1289634"/>
                  <a:pt x="4584372" y="1231188"/>
                  <a:pt x="4474070" y="1272464"/>
                </a:cubicBezTo>
                <a:cubicBezTo>
                  <a:pt x="4363768" y="1313740"/>
                  <a:pt x="4141262" y="1233919"/>
                  <a:pt x="4037575" y="1272464"/>
                </a:cubicBezTo>
                <a:cubicBezTo>
                  <a:pt x="3933888" y="1311009"/>
                  <a:pt x="3763317" y="1207583"/>
                  <a:pt x="3491957" y="1272464"/>
                </a:cubicBezTo>
                <a:cubicBezTo>
                  <a:pt x="3220597" y="1337345"/>
                  <a:pt x="3222040" y="1257441"/>
                  <a:pt x="3110024" y="1272464"/>
                </a:cubicBezTo>
                <a:cubicBezTo>
                  <a:pt x="2998008" y="1287487"/>
                  <a:pt x="2855683" y="1242858"/>
                  <a:pt x="2728092" y="1272464"/>
                </a:cubicBezTo>
                <a:cubicBezTo>
                  <a:pt x="2600501" y="1302070"/>
                  <a:pt x="2315326" y="1270164"/>
                  <a:pt x="2073350" y="1272464"/>
                </a:cubicBezTo>
                <a:cubicBezTo>
                  <a:pt x="1831374" y="1274764"/>
                  <a:pt x="1871711" y="1261136"/>
                  <a:pt x="1691417" y="1272464"/>
                </a:cubicBezTo>
                <a:cubicBezTo>
                  <a:pt x="1511123" y="1283792"/>
                  <a:pt x="1325088" y="1224826"/>
                  <a:pt x="1145798" y="1272464"/>
                </a:cubicBezTo>
                <a:cubicBezTo>
                  <a:pt x="966508" y="1320102"/>
                  <a:pt x="846030" y="1260719"/>
                  <a:pt x="654742" y="1272464"/>
                </a:cubicBezTo>
                <a:cubicBezTo>
                  <a:pt x="463454" y="1284209"/>
                  <a:pt x="210741" y="1228584"/>
                  <a:pt x="0" y="1272464"/>
                </a:cubicBezTo>
                <a:cubicBezTo>
                  <a:pt x="-18598" y="1122542"/>
                  <a:pt x="46722" y="1020569"/>
                  <a:pt x="0" y="848309"/>
                </a:cubicBezTo>
                <a:cubicBezTo>
                  <a:pt x="-46722" y="676049"/>
                  <a:pt x="3415" y="576540"/>
                  <a:pt x="0" y="411430"/>
                </a:cubicBezTo>
                <a:cubicBezTo>
                  <a:pt x="-3415" y="246320"/>
                  <a:pt x="25745" y="16117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75717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AICE Psychology can count for either Group 1 or Group 3 towards the AICE diploma, and it is considered an academic elective to colleges. However, it counts as an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elective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credit on the high school transcript- not a math or science credit.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b="1" dirty="0">
                <a:solidFill>
                  <a:srgbClr val="28313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within a 25-month period-</a:t>
            </a:r>
            <a:r>
              <a:rPr lang="en-US" sz="1050" dirty="0">
                <a:solidFill>
                  <a:srgbClr val="28313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student who starts the program as a freshman, has until the end of junior year to complete the requirements, and a student who starts the program as a sophomore, has until the end of senior year to complete the requirements.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45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3263" y="4008666"/>
            <a:ext cx="8765474" cy="24288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imes New Roman"/>
                <a:cs typeface="Times New Roman"/>
              </a:rPr>
              <a:t>English General Paper </a:t>
            </a:r>
            <a:r>
              <a:rPr lang="en-US" sz="3600" dirty="0">
                <a:latin typeface="Times New Roman"/>
                <a:cs typeface="Times New Roman"/>
              </a:rPr>
              <a:t>- </a:t>
            </a:r>
            <a:r>
              <a:rPr lang="en-US" sz="3150" dirty="0">
                <a:latin typeface="Times New Roman"/>
                <a:cs typeface="Times New Roman"/>
              </a:rPr>
              <a:t>9th grade students who have scored an appropriate level on the state exam.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/>
                <a:cs typeface="Times New Roman"/>
              </a:rPr>
              <a:t>Thinking Skills </a:t>
            </a:r>
            <a:r>
              <a:rPr lang="en-US" sz="3600" dirty="0">
                <a:latin typeface="Times New Roman"/>
                <a:cs typeface="Times New Roman"/>
              </a:rPr>
              <a:t>– </a:t>
            </a:r>
            <a:r>
              <a:rPr lang="en-US" sz="3150" dirty="0">
                <a:latin typeface="Times New Roman"/>
                <a:cs typeface="Times New Roman"/>
              </a:rPr>
              <a:t>Students who are enrolled in geometry or higher</a:t>
            </a:r>
            <a:br>
              <a:rPr lang="en-US" sz="3150" dirty="0">
                <a:latin typeface="Times New Roman"/>
                <a:cs typeface="Times New Roman"/>
              </a:rPr>
            </a:br>
            <a:br>
              <a:rPr lang="en-US" sz="3150" dirty="0">
                <a:latin typeface="Times New Roman"/>
                <a:cs typeface="Times New Roman"/>
              </a:rPr>
            </a:br>
            <a:r>
              <a:rPr lang="en-US" sz="3150" b="1" dirty="0">
                <a:latin typeface="Times New Roman"/>
                <a:cs typeface="Times New Roman"/>
              </a:rPr>
              <a:t>AICE Geography- </a:t>
            </a:r>
            <a:r>
              <a:rPr lang="en-US" sz="3150" dirty="0">
                <a:latin typeface="Times New Roman"/>
                <a:cs typeface="Times New Roman"/>
              </a:rPr>
              <a:t>Students who have scored an appropriate level on the state exam.</a:t>
            </a:r>
            <a:b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FA806-3526-4E32-9B4D-867F95B7EC24}"/>
              </a:ext>
            </a:extLst>
          </p:cNvPr>
          <p:cNvSpPr txBox="1"/>
          <p:nvPr/>
        </p:nvSpPr>
        <p:spPr>
          <a:xfrm>
            <a:off x="2652242" y="420460"/>
            <a:ext cx="68875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Bodoni MT" panose="02070603080606020203" pitchFamily="18" charset="0"/>
              </a:rPr>
              <a:t>Coral Glades Expectations</a:t>
            </a:r>
          </a:p>
        </p:txBody>
      </p:sp>
    </p:spTree>
    <p:extLst>
      <p:ext uri="{BB962C8B-B14F-4D97-AF65-F5344CB8AC3E}">
        <p14:creationId xmlns:p14="http://schemas.microsoft.com/office/powerpoint/2010/main" val="430615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4849"/>
            <a:ext cx="12191999" cy="12858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Placement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FA806-3526-4E32-9B4D-867F95B7EC24}"/>
              </a:ext>
            </a:extLst>
          </p:cNvPr>
          <p:cNvSpPr txBox="1"/>
          <p:nvPr/>
        </p:nvSpPr>
        <p:spPr>
          <a:xfrm>
            <a:off x="2425041" y="1870089"/>
            <a:ext cx="7341918" cy="3704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  <a:defRPr/>
            </a:pPr>
            <a:endParaRPr lang="en-US" altLang="en-US" sz="33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Credit (must sit for and pass the national exam.)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  <a:defRPr/>
            </a:pPr>
            <a:endParaRPr lang="en-US" altLang="en-US" sz="33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GPA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  <a:defRPr/>
            </a:pPr>
            <a:endParaRPr lang="en-US" altLang="en-US" sz="33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Rigorous course work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FE2839D-F22C-4CB5-B0B9-9BCFE85BB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51" y="334849"/>
            <a:ext cx="2637692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8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8017-D55D-1291-849A-75965F9F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2091-EE86-D870-1B47-A58E3605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/>
          </a:p>
          <a:p>
            <a:r>
              <a:rPr lang="en-US" sz="2200" dirty="0"/>
              <a:t>Foundational Math &amp; Algebra 1</a:t>
            </a:r>
          </a:p>
          <a:p>
            <a:r>
              <a:rPr lang="en-US" sz="2200" dirty="0"/>
              <a:t>Algebra 1</a:t>
            </a:r>
          </a:p>
          <a:p>
            <a:r>
              <a:rPr lang="en-US" sz="2200" dirty="0"/>
              <a:t>Algebra 1 Honors</a:t>
            </a:r>
          </a:p>
          <a:p>
            <a:r>
              <a:rPr lang="en-US" sz="2200" dirty="0"/>
              <a:t>Geometry</a:t>
            </a:r>
          </a:p>
          <a:p>
            <a:r>
              <a:rPr lang="en-US" sz="2200" dirty="0"/>
              <a:t>Geometry Honors</a:t>
            </a:r>
          </a:p>
          <a:p>
            <a:r>
              <a:rPr lang="en-US" sz="2200" dirty="0"/>
              <a:t>Algebra 2</a:t>
            </a:r>
          </a:p>
          <a:p>
            <a:r>
              <a:rPr lang="en-US" sz="2200" dirty="0"/>
              <a:t>Algebra 2 Honors</a:t>
            </a:r>
          </a:p>
        </p:txBody>
      </p:sp>
    </p:spTree>
    <p:extLst>
      <p:ext uri="{BB962C8B-B14F-4D97-AF65-F5344CB8AC3E}">
        <p14:creationId xmlns:p14="http://schemas.microsoft.com/office/powerpoint/2010/main" val="3681704791"/>
      </p:ext>
    </p:extLst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3263" y="2652373"/>
            <a:ext cx="8765474" cy="2428875"/>
          </a:xfrm>
        </p:spPr>
        <p:txBody>
          <a:bodyPr>
            <a:noAutofit/>
          </a:bodyPr>
          <a:lstStyle/>
          <a:p>
            <a:pPr algn="l"/>
            <a:br>
              <a:rPr lang="en-US" sz="3600" b="1" dirty="0">
                <a:latin typeface="Times New Roman"/>
                <a:cs typeface="Times New Roman"/>
              </a:rPr>
            </a:br>
            <a:br>
              <a:rPr lang="en-US" sz="3600" b="1" dirty="0">
                <a:latin typeface="Times New Roman"/>
                <a:cs typeface="Times New Roman"/>
              </a:rPr>
            </a:br>
            <a:r>
              <a:rPr lang="en-US" sz="3600" b="1" dirty="0">
                <a:latin typeface="Times New Roman"/>
                <a:cs typeface="Times New Roman"/>
              </a:rPr>
              <a:t>AP Human Geography</a:t>
            </a:r>
            <a:r>
              <a:rPr lang="en-US" sz="3600" dirty="0">
                <a:latin typeface="Times New Roman"/>
                <a:cs typeface="Times New Roman"/>
              </a:rPr>
              <a:t>- </a:t>
            </a:r>
            <a:r>
              <a:rPr lang="en-US" sz="3150" dirty="0">
                <a:latin typeface="Times New Roman"/>
                <a:cs typeface="Times New Roman"/>
              </a:rPr>
              <a:t>9th grade students who have scored a level 3 or higher on the state exam.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options for students in grades 10-12</a:t>
            </a:r>
            <a:b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FA806-3526-4E32-9B4D-867F95B7EC24}"/>
              </a:ext>
            </a:extLst>
          </p:cNvPr>
          <p:cNvSpPr txBox="1"/>
          <p:nvPr/>
        </p:nvSpPr>
        <p:spPr>
          <a:xfrm>
            <a:off x="1838325" y="1183822"/>
            <a:ext cx="85153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Bodoni MT" panose="02070603080606020203" pitchFamily="18" charset="0"/>
              </a:rPr>
              <a:t>Advanced Placement in 9</a:t>
            </a:r>
            <a:r>
              <a:rPr lang="en-US" sz="4500" baseline="30000" dirty="0">
                <a:latin typeface="Bodoni MT" panose="02070603080606020203" pitchFamily="18" charset="0"/>
              </a:rPr>
              <a:t>th</a:t>
            </a:r>
            <a:r>
              <a:rPr lang="en-US" sz="4500" dirty="0">
                <a:latin typeface="Bodoni MT" panose="02070603080606020203" pitchFamily="18" charset="0"/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817842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3263" y="3245304"/>
            <a:ext cx="8765474" cy="2428875"/>
          </a:xfrm>
        </p:spPr>
        <p:txBody>
          <a:bodyPr>
            <a:noAutofit/>
          </a:bodyPr>
          <a:lstStyle/>
          <a:p>
            <a:pPr algn="l"/>
            <a:b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190A4D9A-7A9B-29DB-EE2F-C608ED570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18C76-8F0D-52A8-3A75-0D638C06E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23963" y="-114239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C360D-358A-7FF6-E200-EFCF82051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2267" y="857251"/>
            <a:ext cx="6803135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9279F8-7FA0-A75C-0537-4C6B0866A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61119" y="-40713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46C9334-9D78-D5F9-C3EE-782497C71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182" y="1064518"/>
            <a:ext cx="7453876" cy="550069"/>
          </a:xfrm>
          <a:custGeom>
            <a:avLst/>
            <a:gdLst>
              <a:gd name="connsiteX0" fmla="*/ 0 w 7453876"/>
              <a:gd name="connsiteY0" fmla="*/ 0 h 550069"/>
              <a:gd name="connsiteX1" fmla="*/ 573375 w 7453876"/>
              <a:gd name="connsiteY1" fmla="*/ 0 h 550069"/>
              <a:gd name="connsiteX2" fmla="*/ 1221289 w 7453876"/>
              <a:gd name="connsiteY2" fmla="*/ 0 h 550069"/>
              <a:gd name="connsiteX3" fmla="*/ 1645586 w 7453876"/>
              <a:gd name="connsiteY3" fmla="*/ 0 h 550069"/>
              <a:gd name="connsiteX4" fmla="*/ 2218962 w 7453876"/>
              <a:gd name="connsiteY4" fmla="*/ 0 h 550069"/>
              <a:gd name="connsiteX5" fmla="*/ 2941414 w 7453876"/>
              <a:gd name="connsiteY5" fmla="*/ 0 h 550069"/>
              <a:gd name="connsiteX6" fmla="*/ 3663867 w 7453876"/>
              <a:gd name="connsiteY6" fmla="*/ 0 h 550069"/>
              <a:gd name="connsiteX7" fmla="*/ 4386319 w 7453876"/>
              <a:gd name="connsiteY7" fmla="*/ 0 h 550069"/>
              <a:gd name="connsiteX8" fmla="*/ 5108772 w 7453876"/>
              <a:gd name="connsiteY8" fmla="*/ 0 h 550069"/>
              <a:gd name="connsiteX9" fmla="*/ 5607608 w 7453876"/>
              <a:gd name="connsiteY9" fmla="*/ 0 h 550069"/>
              <a:gd name="connsiteX10" fmla="*/ 6031906 w 7453876"/>
              <a:gd name="connsiteY10" fmla="*/ 0 h 550069"/>
              <a:gd name="connsiteX11" fmla="*/ 6530742 w 7453876"/>
              <a:gd name="connsiteY11" fmla="*/ 0 h 550069"/>
              <a:gd name="connsiteX12" fmla="*/ 7453876 w 7453876"/>
              <a:gd name="connsiteY12" fmla="*/ 0 h 550069"/>
              <a:gd name="connsiteX13" fmla="*/ 7453876 w 7453876"/>
              <a:gd name="connsiteY13" fmla="*/ 550069 h 550069"/>
              <a:gd name="connsiteX14" fmla="*/ 6805962 w 7453876"/>
              <a:gd name="connsiteY14" fmla="*/ 550069 h 550069"/>
              <a:gd name="connsiteX15" fmla="*/ 6456203 w 7453876"/>
              <a:gd name="connsiteY15" fmla="*/ 550069 h 550069"/>
              <a:gd name="connsiteX16" fmla="*/ 6031906 w 7453876"/>
              <a:gd name="connsiteY16" fmla="*/ 550069 h 550069"/>
              <a:gd name="connsiteX17" fmla="*/ 5682147 w 7453876"/>
              <a:gd name="connsiteY17" fmla="*/ 550069 h 550069"/>
              <a:gd name="connsiteX18" fmla="*/ 4959694 w 7453876"/>
              <a:gd name="connsiteY18" fmla="*/ 550069 h 550069"/>
              <a:gd name="connsiteX19" fmla="*/ 4311781 w 7453876"/>
              <a:gd name="connsiteY19" fmla="*/ 550069 h 550069"/>
              <a:gd name="connsiteX20" fmla="*/ 3812944 w 7453876"/>
              <a:gd name="connsiteY20" fmla="*/ 550069 h 550069"/>
              <a:gd name="connsiteX21" fmla="*/ 3463185 w 7453876"/>
              <a:gd name="connsiteY21" fmla="*/ 550069 h 550069"/>
              <a:gd name="connsiteX22" fmla="*/ 2889810 w 7453876"/>
              <a:gd name="connsiteY22" fmla="*/ 550069 h 550069"/>
              <a:gd name="connsiteX23" fmla="*/ 2465513 w 7453876"/>
              <a:gd name="connsiteY23" fmla="*/ 550069 h 550069"/>
              <a:gd name="connsiteX24" fmla="*/ 1966677 w 7453876"/>
              <a:gd name="connsiteY24" fmla="*/ 550069 h 550069"/>
              <a:gd name="connsiteX25" fmla="*/ 1467840 w 7453876"/>
              <a:gd name="connsiteY25" fmla="*/ 550069 h 550069"/>
              <a:gd name="connsiteX26" fmla="*/ 969004 w 7453876"/>
              <a:gd name="connsiteY26" fmla="*/ 550069 h 550069"/>
              <a:gd name="connsiteX27" fmla="*/ 0 w 7453876"/>
              <a:gd name="connsiteY27" fmla="*/ 550069 h 550069"/>
              <a:gd name="connsiteX28" fmla="*/ 0 w 7453876"/>
              <a:gd name="connsiteY28" fmla="*/ 0 h 55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53876" h="550069" fill="none" extrusionOk="0">
                <a:moveTo>
                  <a:pt x="0" y="0"/>
                </a:moveTo>
                <a:cubicBezTo>
                  <a:pt x="220182" y="-44702"/>
                  <a:pt x="381721" y="61388"/>
                  <a:pt x="573375" y="0"/>
                </a:cubicBezTo>
                <a:cubicBezTo>
                  <a:pt x="765030" y="-61388"/>
                  <a:pt x="972876" y="65504"/>
                  <a:pt x="1221289" y="0"/>
                </a:cubicBezTo>
                <a:cubicBezTo>
                  <a:pt x="1469702" y="-65504"/>
                  <a:pt x="1436503" y="45930"/>
                  <a:pt x="1645586" y="0"/>
                </a:cubicBezTo>
                <a:cubicBezTo>
                  <a:pt x="1854669" y="-45930"/>
                  <a:pt x="1973899" y="32889"/>
                  <a:pt x="2218962" y="0"/>
                </a:cubicBezTo>
                <a:cubicBezTo>
                  <a:pt x="2464025" y="-32889"/>
                  <a:pt x="2654036" y="16837"/>
                  <a:pt x="2941414" y="0"/>
                </a:cubicBezTo>
                <a:cubicBezTo>
                  <a:pt x="3228792" y="-16837"/>
                  <a:pt x="3475691" y="54871"/>
                  <a:pt x="3663867" y="0"/>
                </a:cubicBezTo>
                <a:cubicBezTo>
                  <a:pt x="3852043" y="-54871"/>
                  <a:pt x="4098984" y="39275"/>
                  <a:pt x="4386319" y="0"/>
                </a:cubicBezTo>
                <a:cubicBezTo>
                  <a:pt x="4673654" y="-39275"/>
                  <a:pt x="4946985" y="25295"/>
                  <a:pt x="5108772" y="0"/>
                </a:cubicBezTo>
                <a:cubicBezTo>
                  <a:pt x="5270559" y="-25295"/>
                  <a:pt x="5486748" y="48823"/>
                  <a:pt x="5607608" y="0"/>
                </a:cubicBezTo>
                <a:cubicBezTo>
                  <a:pt x="5728468" y="-48823"/>
                  <a:pt x="5922404" y="43954"/>
                  <a:pt x="6031906" y="0"/>
                </a:cubicBezTo>
                <a:cubicBezTo>
                  <a:pt x="6141408" y="-43954"/>
                  <a:pt x="6376594" y="5639"/>
                  <a:pt x="6530742" y="0"/>
                </a:cubicBezTo>
                <a:cubicBezTo>
                  <a:pt x="6684890" y="-5639"/>
                  <a:pt x="7256062" y="101668"/>
                  <a:pt x="7453876" y="0"/>
                </a:cubicBezTo>
                <a:cubicBezTo>
                  <a:pt x="7504089" y="236615"/>
                  <a:pt x="7437336" y="332037"/>
                  <a:pt x="7453876" y="550069"/>
                </a:cubicBezTo>
                <a:cubicBezTo>
                  <a:pt x="7182434" y="616291"/>
                  <a:pt x="6941205" y="511595"/>
                  <a:pt x="6805962" y="550069"/>
                </a:cubicBezTo>
                <a:cubicBezTo>
                  <a:pt x="6670719" y="588543"/>
                  <a:pt x="6593133" y="527891"/>
                  <a:pt x="6456203" y="550069"/>
                </a:cubicBezTo>
                <a:cubicBezTo>
                  <a:pt x="6319273" y="572247"/>
                  <a:pt x="6226486" y="511862"/>
                  <a:pt x="6031906" y="550069"/>
                </a:cubicBezTo>
                <a:cubicBezTo>
                  <a:pt x="5837326" y="588276"/>
                  <a:pt x="5806413" y="544156"/>
                  <a:pt x="5682147" y="550069"/>
                </a:cubicBezTo>
                <a:cubicBezTo>
                  <a:pt x="5557881" y="555982"/>
                  <a:pt x="5265722" y="528028"/>
                  <a:pt x="4959694" y="550069"/>
                </a:cubicBezTo>
                <a:cubicBezTo>
                  <a:pt x="4653666" y="572110"/>
                  <a:pt x="4545366" y="494399"/>
                  <a:pt x="4311781" y="550069"/>
                </a:cubicBezTo>
                <a:cubicBezTo>
                  <a:pt x="4078196" y="605739"/>
                  <a:pt x="4058330" y="539398"/>
                  <a:pt x="3812944" y="550069"/>
                </a:cubicBezTo>
                <a:cubicBezTo>
                  <a:pt x="3567558" y="560740"/>
                  <a:pt x="3543180" y="547153"/>
                  <a:pt x="3463185" y="550069"/>
                </a:cubicBezTo>
                <a:cubicBezTo>
                  <a:pt x="3383190" y="552985"/>
                  <a:pt x="3059883" y="521206"/>
                  <a:pt x="2889810" y="550069"/>
                </a:cubicBezTo>
                <a:cubicBezTo>
                  <a:pt x="2719738" y="578932"/>
                  <a:pt x="2615424" y="519355"/>
                  <a:pt x="2465513" y="550069"/>
                </a:cubicBezTo>
                <a:cubicBezTo>
                  <a:pt x="2315602" y="580783"/>
                  <a:pt x="2157581" y="510346"/>
                  <a:pt x="1966677" y="550069"/>
                </a:cubicBezTo>
                <a:cubicBezTo>
                  <a:pt x="1775773" y="589792"/>
                  <a:pt x="1609760" y="530367"/>
                  <a:pt x="1467840" y="550069"/>
                </a:cubicBezTo>
                <a:cubicBezTo>
                  <a:pt x="1325920" y="569771"/>
                  <a:pt x="1172721" y="532785"/>
                  <a:pt x="969004" y="550069"/>
                </a:cubicBezTo>
                <a:cubicBezTo>
                  <a:pt x="765287" y="567353"/>
                  <a:pt x="360394" y="509452"/>
                  <a:pt x="0" y="550069"/>
                </a:cubicBezTo>
                <a:cubicBezTo>
                  <a:pt x="-17779" y="315770"/>
                  <a:pt x="17120" y="147638"/>
                  <a:pt x="0" y="0"/>
                </a:cubicBezTo>
                <a:close/>
              </a:path>
              <a:path w="7453876" h="550069" stroke="0" extrusionOk="0">
                <a:moveTo>
                  <a:pt x="0" y="0"/>
                </a:moveTo>
                <a:cubicBezTo>
                  <a:pt x="348911" y="-70691"/>
                  <a:pt x="374980" y="47355"/>
                  <a:pt x="722453" y="0"/>
                </a:cubicBezTo>
                <a:cubicBezTo>
                  <a:pt x="1069926" y="-47355"/>
                  <a:pt x="1160401" y="55688"/>
                  <a:pt x="1295828" y="0"/>
                </a:cubicBezTo>
                <a:cubicBezTo>
                  <a:pt x="1431255" y="-55688"/>
                  <a:pt x="1526626" y="16950"/>
                  <a:pt x="1720125" y="0"/>
                </a:cubicBezTo>
                <a:cubicBezTo>
                  <a:pt x="1913624" y="-16950"/>
                  <a:pt x="1955214" y="22796"/>
                  <a:pt x="2069884" y="0"/>
                </a:cubicBezTo>
                <a:cubicBezTo>
                  <a:pt x="2184554" y="-22796"/>
                  <a:pt x="2394288" y="8497"/>
                  <a:pt x="2717798" y="0"/>
                </a:cubicBezTo>
                <a:cubicBezTo>
                  <a:pt x="3041308" y="-8497"/>
                  <a:pt x="3140344" y="67558"/>
                  <a:pt x="3365712" y="0"/>
                </a:cubicBezTo>
                <a:cubicBezTo>
                  <a:pt x="3591080" y="-67558"/>
                  <a:pt x="3767685" y="8928"/>
                  <a:pt x="3939087" y="0"/>
                </a:cubicBezTo>
                <a:cubicBezTo>
                  <a:pt x="4110490" y="-8928"/>
                  <a:pt x="4314908" y="45783"/>
                  <a:pt x="4512462" y="0"/>
                </a:cubicBezTo>
                <a:cubicBezTo>
                  <a:pt x="4710016" y="-45783"/>
                  <a:pt x="5080720" y="10793"/>
                  <a:pt x="5234914" y="0"/>
                </a:cubicBezTo>
                <a:cubicBezTo>
                  <a:pt x="5389108" y="-10793"/>
                  <a:pt x="5617260" y="74907"/>
                  <a:pt x="5882828" y="0"/>
                </a:cubicBezTo>
                <a:cubicBezTo>
                  <a:pt x="6148396" y="-74907"/>
                  <a:pt x="6267210" y="33602"/>
                  <a:pt x="6605281" y="0"/>
                </a:cubicBezTo>
                <a:cubicBezTo>
                  <a:pt x="6943352" y="-33602"/>
                  <a:pt x="7212944" y="26788"/>
                  <a:pt x="7453876" y="0"/>
                </a:cubicBezTo>
                <a:cubicBezTo>
                  <a:pt x="7467017" y="124918"/>
                  <a:pt x="7407146" y="287423"/>
                  <a:pt x="7453876" y="550069"/>
                </a:cubicBezTo>
                <a:cubicBezTo>
                  <a:pt x="7189598" y="562568"/>
                  <a:pt x="6991491" y="502208"/>
                  <a:pt x="6805962" y="550069"/>
                </a:cubicBezTo>
                <a:cubicBezTo>
                  <a:pt x="6620433" y="597930"/>
                  <a:pt x="6492656" y="491135"/>
                  <a:pt x="6307126" y="550069"/>
                </a:cubicBezTo>
                <a:cubicBezTo>
                  <a:pt x="6121596" y="609003"/>
                  <a:pt x="5965242" y="514477"/>
                  <a:pt x="5808290" y="550069"/>
                </a:cubicBezTo>
                <a:cubicBezTo>
                  <a:pt x="5651338" y="585661"/>
                  <a:pt x="5607316" y="549364"/>
                  <a:pt x="5458531" y="550069"/>
                </a:cubicBezTo>
                <a:cubicBezTo>
                  <a:pt x="5309746" y="550774"/>
                  <a:pt x="5261793" y="529636"/>
                  <a:pt x="5108772" y="550069"/>
                </a:cubicBezTo>
                <a:cubicBezTo>
                  <a:pt x="4955751" y="570502"/>
                  <a:pt x="4808781" y="546374"/>
                  <a:pt x="4684474" y="550069"/>
                </a:cubicBezTo>
                <a:cubicBezTo>
                  <a:pt x="4560167" y="553764"/>
                  <a:pt x="4321267" y="542936"/>
                  <a:pt x="4111099" y="550069"/>
                </a:cubicBezTo>
                <a:cubicBezTo>
                  <a:pt x="3900931" y="557202"/>
                  <a:pt x="3808663" y="544942"/>
                  <a:pt x="3612263" y="550069"/>
                </a:cubicBezTo>
                <a:cubicBezTo>
                  <a:pt x="3415863" y="555196"/>
                  <a:pt x="3202490" y="507613"/>
                  <a:pt x="3038888" y="550069"/>
                </a:cubicBezTo>
                <a:cubicBezTo>
                  <a:pt x="2875287" y="592525"/>
                  <a:pt x="2706275" y="543506"/>
                  <a:pt x="2614590" y="550069"/>
                </a:cubicBezTo>
                <a:cubicBezTo>
                  <a:pt x="2522905" y="556632"/>
                  <a:pt x="2399588" y="540210"/>
                  <a:pt x="2264832" y="550069"/>
                </a:cubicBezTo>
                <a:cubicBezTo>
                  <a:pt x="2130076" y="559928"/>
                  <a:pt x="2027960" y="537278"/>
                  <a:pt x="1840534" y="550069"/>
                </a:cubicBezTo>
                <a:cubicBezTo>
                  <a:pt x="1653108" y="562860"/>
                  <a:pt x="1578361" y="510644"/>
                  <a:pt x="1490775" y="550069"/>
                </a:cubicBezTo>
                <a:cubicBezTo>
                  <a:pt x="1403189" y="589494"/>
                  <a:pt x="1291094" y="542885"/>
                  <a:pt x="1141016" y="550069"/>
                </a:cubicBezTo>
                <a:cubicBezTo>
                  <a:pt x="990938" y="557253"/>
                  <a:pt x="886601" y="549138"/>
                  <a:pt x="716719" y="550069"/>
                </a:cubicBezTo>
                <a:cubicBezTo>
                  <a:pt x="546837" y="551000"/>
                  <a:pt x="163082" y="510264"/>
                  <a:pt x="0" y="550069"/>
                </a:cubicBezTo>
                <a:cubicBezTo>
                  <a:pt x="-102" y="320794"/>
                  <a:pt x="54080" y="16246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41478485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Advanced Placement 2023-2024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A76B75E-51DC-2D50-3627-E99983F71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44" y="1776094"/>
            <a:ext cx="2314575" cy="1793081"/>
          </a:xfrm>
          <a:custGeom>
            <a:avLst/>
            <a:gdLst>
              <a:gd name="connsiteX0" fmla="*/ 0 w 2314575"/>
              <a:gd name="connsiteY0" fmla="*/ 0 h 1793081"/>
              <a:gd name="connsiteX1" fmla="*/ 601790 w 2314575"/>
              <a:gd name="connsiteY1" fmla="*/ 0 h 1793081"/>
              <a:gd name="connsiteX2" fmla="*/ 1180433 w 2314575"/>
              <a:gd name="connsiteY2" fmla="*/ 0 h 1793081"/>
              <a:gd name="connsiteX3" fmla="*/ 1735931 w 2314575"/>
              <a:gd name="connsiteY3" fmla="*/ 0 h 1793081"/>
              <a:gd name="connsiteX4" fmla="*/ 2314575 w 2314575"/>
              <a:gd name="connsiteY4" fmla="*/ 0 h 1793081"/>
              <a:gd name="connsiteX5" fmla="*/ 2314575 w 2314575"/>
              <a:gd name="connsiteY5" fmla="*/ 561832 h 1793081"/>
              <a:gd name="connsiteX6" fmla="*/ 2314575 w 2314575"/>
              <a:gd name="connsiteY6" fmla="*/ 1159526 h 1793081"/>
              <a:gd name="connsiteX7" fmla="*/ 2314575 w 2314575"/>
              <a:gd name="connsiteY7" fmla="*/ 1793081 h 1793081"/>
              <a:gd name="connsiteX8" fmla="*/ 1805369 w 2314575"/>
              <a:gd name="connsiteY8" fmla="*/ 1793081 h 1793081"/>
              <a:gd name="connsiteX9" fmla="*/ 1296162 w 2314575"/>
              <a:gd name="connsiteY9" fmla="*/ 1793081 h 1793081"/>
              <a:gd name="connsiteX10" fmla="*/ 786955 w 2314575"/>
              <a:gd name="connsiteY10" fmla="*/ 1793081 h 1793081"/>
              <a:gd name="connsiteX11" fmla="*/ 0 w 2314575"/>
              <a:gd name="connsiteY11" fmla="*/ 1793081 h 1793081"/>
              <a:gd name="connsiteX12" fmla="*/ 0 w 2314575"/>
              <a:gd name="connsiteY12" fmla="*/ 1177457 h 1793081"/>
              <a:gd name="connsiteX13" fmla="*/ 0 w 2314575"/>
              <a:gd name="connsiteY13" fmla="*/ 597694 h 1793081"/>
              <a:gd name="connsiteX14" fmla="*/ 0 w 2314575"/>
              <a:gd name="connsiteY14" fmla="*/ 0 h 179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4575" h="1793081" fill="none" extrusionOk="0">
                <a:moveTo>
                  <a:pt x="0" y="0"/>
                </a:moveTo>
                <a:cubicBezTo>
                  <a:pt x="143178" y="-38577"/>
                  <a:pt x="467835" y="6034"/>
                  <a:pt x="601790" y="0"/>
                </a:cubicBezTo>
                <a:cubicBezTo>
                  <a:pt x="735745" y="-6034"/>
                  <a:pt x="978070" y="5814"/>
                  <a:pt x="1180433" y="0"/>
                </a:cubicBezTo>
                <a:cubicBezTo>
                  <a:pt x="1382796" y="-5814"/>
                  <a:pt x="1583250" y="35793"/>
                  <a:pt x="1735931" y="0"/>
                </a:cubicBezTo>
                <a:cubicBezTo>
                  <a:pt x="1888612" y="-35793"/>
                  <a:pt x="2075850" y="1963"/>
                  <a:pt x="2314575" y="0"/>
                </a:cubicBezTo>
                <a:cubicBezTo>
                  <a:pt x="2353748" y="256465"/>
                  <a:pt x="2290665" y="316459"/>
                  <a:pt x="2314575" y="561832"/>
                </a:cubicBezTo>
                <a:cubicBezTo>
                  <a:pt x="2338485" y="807205"/>
                  <a:pt x="2285360" y="994176"/>
                  <a:pt x="2314575" y="1159526"/>
                </a:cubicBezTo>
                <a:cubicBezTo>
                  <a:pt x="2343790" y="1324876"/>
                  <a:pt x="2270501" y="1507705"/>
                  <a:pt x="2314575" y="1793081"/>
                </a:cubicBezTo>
                <a:cubicBezTo>
                  <a:pt x="2188778" y="1835551"/>
                  <a:pt x="1994658" y="1762314"/>
                  <a:pt x="1805369" y="1793081"/>
                </a:cubicBezTo>
                <a:cubicBezTo>
                  <a:pt x="1616080" y="1823848"/>
                  <a:pt x="1499688" y="1785953"/>
                  <a:pt x="1296162" y="1793081"/>
                </a:cubicBezTo>
                <a:cubicBezTo>
                  <a:pt x="1092636" y="1800209"/>
                  <a:pt x="991359" y="1758771"/>
                  <a:pt x="786955" y="1793081"/>
                </a:cubicBezTo>
                <a:cubicBezTo>
                  <a:pt x="582551" y="1827391"/>
                  <a:pt x="271866" y="1730777"/>
                  <a:pt x="0" y="1793081"/>
                </a:cubicBezTo>
                <a:cubicBezTo>
                  <a:pt x="-50799" y="1628615"/>
                  <a:pt x="70334" y="1383174"/>
                  <a:pt x="0" y="1177457"/>
                </a:cubicBezTo>
                <a:cubicBezTo>
                  <a:pt x="-70334" y="971740"/>
                  <a:pt x="33986" y="766496"/>
                  <a:pt x="0" y="597694"/>
                </a:cubicBezTo>
                <a:cubicBezTo>
                  <a:pt x="-33986" y="428892"/>
                  <a:pt x="14821" y="142879"/>
                  <a:pt x="0" y="0"/>
                </a:cubicBezTo>
                <a:close/>
              </a:path>
              <a:path w="2314575" h="1793081" stroke="0" extrusionOk="0">
                <a:moveTo>
                  <a:pt x="0" y="0"/>
                </a:moveTo>
                <a:cubicBezTo>
                  <a:pt x="148197" y="-53277"/>
                  <a:pt x="460330" y="64568"/>
                  <a:pt x="624935" y="0"/>
                </a:cubicBezTo>
                <a:cubicBezTo>
                  <a:pt x="789541" y="-64568"/>
                  <a:pt x="937911" y="47359"/>
                  <a:pt x="1180433" y="0"/>
                </a:cubicBezTo>
                <a:cubicBezTo>
                  <a:pt x="1422955" y="-47359"/>
                  <a:pt x="1503718" y="9659"/>
                  <a:pt x="1759077" y="0"/>
                </a:cubicBezTo>
                <a:cubicBezTo>
                  <a:pt x="2014436" y="-9659"/>
                  <a:pt x="2046628" y="35316"/>
                  <a:pt x="2314575" y="0"/>
                </a:cubicBezTo>
                <a:cubicBezTo>
                  <a:pt x="2344698" y="194801"/>
                  <a:pt x="2265371" y="342959"/>
                  <a:pt x="2314575" y="579763"/>
                </a:cubicBezTo>
                <a:cubicBezTo>
                  <a:pt x="2363779" y="816567"/>
                  <a:pt x="2250860" y="958371"/>
                  <a:pt x="2314575" y="1123664"/>
                </a:cubicBezTo>
                <a:cubicBezTo>
                  <a:pt x="2378290" y="1288957"/>
                  <a:pt x="2298086" y="1623571"/>
                  <a:pt x="2314575" y="1793081"/>
                </a:cubicBezTo>
                <a:cubicBezTo>
                  <a:pt x="2117940" y="1814001"/>
                  <a:pt x="2031723" y="1766321"/>
                  <a:pt x="1805369" y="1793081"/>
                </a:cubicBezTo>
                <a:cubicBezTo>
                  <a:pt x="1579015" y="1819841"/>
                  <a:pt x="1384564" y="1756880"/>
                  <a:pt x="1249871" y="1793081"/>
                </a:cubicBezTo>
                <a:cubicBezTo>
                  <a:pt x="1115178" y="1829282"/>
                  <a:pt x="867387" y="1764867"/>
                  <a:pt x="648081" y="1793081"/>
                </a:cubicBezTo>
                <a:cubicBezTo>
                  <a:pt x="428775" y="1821295"/>
                  <a:pt x="151091" y="1766480"/>
                  <a:pt x="0" y="1793081"/>
                </a:cubicBezTo>
                <a:cubicBezTo>
                  <a:pt x="-31467" y="1523627"/>
                  <a:pt x="45304" y="1307248"/>
                  <a:pt x="0" y="1159526"/>
                </a:cubicBezTo>
                <a:cubicBezTo>
                  <a:pt x="-45304" y="1011805"/>
                  <a:pt x="67611" y="810011"/>
                  <a:pt x="0" y="543901"/>
                </a:cubicBezTo>
                <a:cubicBezTo>
                  <a:pt x="-67611" y="277792"/>
                  <a:pt x="63024" y="11880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9890040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Calculus AB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Calculus BC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Pre-Calculus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E3D573B-1C7D-22BD-6574-F2BCC284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964" y="3403919"/>
            <a:ext cx="2367558" cy="1408078"/>
          </a:xfrm>
          <a:custGeom>
            <a:avLst/>
            <a:gdLst>
              <a:gd name="connsiteX0" fmla="*/ 0 w 2367558"/>
              <a:gd name="connsiteY0" fmla="*/ 0 h 1408078"/>
              <a:gd name="connsiteX1" fmla="*/ 568214 w 2367558"/>
              <a:gd name="connsiteY1" fmla="*/ 0 h 1408078"/>
              <a:gd name="connsiteX2" fmla="*/ 1136428 w 2367558"/>
              <a:gd name="connsiteY2" fmla="*/ 0 h 1408078"/>
              <a:gd name="connsiteX3" fmla="*/ 1728317 w 2367558"/>
              <a:gd name="connsiteY3" fmla="*/ 0 h 1408078"/>
              <a:gd name="connsiteX4" fmla="*/ 2367558 w 2367558"/>
              <a:gd name="connsiteY4" fmla="*/ 0 h 1408078"/>
              <a:gd name="connsiteX5" fmla="*/ 2367558 w 2367558"/>
              <a:gd name="connsiteY5" fmla="*/ 427117 h 1408078"/>
              <a:gd name="connsiteX6" fmla="*/ 2367558 w 2367558"/>
              <a:gd name="connsiteY6" fmla="*/ 910557 h 1408078"/>
              <a:gd name="connsiteX7" fmla="*/ 2367558 w 2367558"/>
              <a:gd name="connsiteY7" fmla="*/ 1408078 h 1408078"/>
              <a:gd name="connsiteX8" fmla="*/ 1775669 w 2367558"/>
              <a:gd name="connsiteY8" fmla="*/ 1408078 h 1408078"/>
              <a:gd name="connsiteX9" fmla="*/ 1254806 w 2367558"/>
              <a:gd name="connsiteY9" fmla="*/ 1408078 h 1408078"/>
              <a:gd name="connsiteX10" fmla="*/ 733943 w 2367558"/>
              <a:gd name="connsiteY10" fmla="*/ 1408078 h 1408078"/>
              <a:gd name="connsiteX11" fmla="*/ 0 w 2367558"/>
              <a:gd name="connsiteY11" fmla="*/ 1408078 h 1408078"/>
              <a:gd name="connsiteX12" fmla="*/ 0 w 2367558"/>
              <a:gd name="connsiteY12" fmla="*/ 966880 h 1408078"/>
              <a:gd name="connsiteX13" fmla="*/ 0 w 2367558"/>
              <a:gd name="connsiteY13" fmla="*/ 497521 h 1408078"/>
              <a:gd name="connsiteX14" fmla="*/ 0 w 2367558"/>
              <a:gd name="connsiteY14" fmla="*/ 0 h 14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67558" h="1408078" fill="none" extrusionOk="0">
                <a:moveTo>
                  <a:pt x="0" y="0"/>
                </a:moveTo>
                <a:cubicBezTo>
                  <a:pt x="141556" y="-43201"/>
                  <a:pt x="316372" y="27930"/>
                  <a:pt x="568214" y="0"/>
                </a:cubicBezTo>
                <a:cubicBezTo>
                  <a:pt x="820056" y="-27930"/>
                  <a:pt x="855129" y="31831"/>
                  <a:pt x="1136428" y="0"/>
                </a:cubicBezTo>
                <a:cubicBezTo>
                  <a:pt x="1417727" y="-31831"/>
                  <a:pt x="1593650" y="19885"/>
                  <a:pt x="1728317" y="0"/>
                </a:cubicBezTo>
                <a:cubicBezTo>
                  <a:pt x="1862984" y="-19885"/>
                  <a:pt x="2086068" y="61734"/>
                  <a:pt x="2367558" y="0"/>
                </a:cubicBezTo>
                <a:cubicBezTo>
                  <a:pt x="2399896" y="192252"/>
                  <a:pt x="2364371" y="285191"/>
                  <a:pt x="2367558" y="427117"/>
                </a:cubicBezTo>
                <a:cubicBezTo>
                  <a:pt x="2370745" y="569043"/>
                  <a:pt x="2338538" y="737548"/>
                  <a:pt x="2367558" y="910557"/>
                </a:cubicBezTo>
                <a:cubicBezTo>
                  <a:pt x="2396578" y="1083566"/>
                  <a:pt x="2312944" y="1200812"/>
                  <a:pt x="2367558" y="1408078"/>
                </a:cubicBezTo>
                <a:cubicBezTo>
                  <a:pt x="2240489" y="1452275"/>
                  <a:pt x="2059923" y="1402391"/>
                  <a:pt x="1775669" y="1408078"/>
                </a:cubicBezTo>
                <a:cubicBezTo>
                  <a:pt x="1491415" y="1413765"/>
                  <a:pt x="1388256" y="1384229"/>
                  <a:pt x="1254806" y="1408078"/>
                </a:cubicBezTo>
                <a:cubicBezTo>
                  <a:pt x="1121356" y="1431927"/>
                  <a:pt x="868357" y="1362075"/>
                  <a:pt x="733943" y="1408078"/>
                </a:cubicBezTo>
                <a:cubicBezTo>
                  <a:pt x="599529" y="1454081"/>
                  <a:pt x="279076" y="1328350"/>
                  <a:pt x="0" y="1408078"/>
                </a:cubicBezTo>
                <a:cubicBezTo>
                  <a:pt x="-20380" y="1203614"/>
                  <a:pt x="37319" y="1129752"/>
                  <a:pt x="0" y="966880"/>
                </a:cubicBezTo>
                <a:cubicBezTo>
                  <a:pt x="-37319" y="804008"/>
                  <a:pt x="51872" y="729579"/>
                  <a:pt x="0" y="497521"/>
                </a:cubicBezTo>
                <a:cubicBezTo>
                  <a:pt x="-51872" y="265463"/>
                  <a:pt x="26120" y="179372"/>
                  <a:pt x="0" y="0"/>
                </a:cubicBezTo>
                <a:close/>
              </a:path>
              <a:path w="2367558" h="1408078" stroke="0" extrusionOk="0">
                <a:moveTo>
                  <a:pt x="0" y="0"/>
                </a:moveTo>
                <a:cubicBezTo>
                  <a:pt x="309761" y="-487"/>
                  <a:pt x="378279" y="26929"/>
                  <a:pt x="639241" y="0"/>
                </a:cubicBezTo>
                <a:cubicBezTo>
                  <a:pt x="900203" y="-26929"/>
                  <a:pt x="1018870" y="9288"/>
                  <a:pt x="1160103" y="0"/>
                </a:cubicBezTo>
                <a:cubicBezTo>
                  <a:pt x="1301336" y="-9288"/>
                  <a:pt x="1534348" y="15567"/>
                  <a:pt x="1680966" y="0"/>
                </a:cubicBezTo>
                <a:cubicBezTo>
                  <a:pt x="1827584" y="-15567"/>
                  <a:pt x="2147320" y="49162"/>
                  <a:pt x="2367558" y="0"/>
                </a:cubicBezTo>
                <a:cubicBezTo>
                  <a:pt x="2381558" y="165645"/>
                  <a:pt x="2335936" y="244783"/>
                  <a:pt x="2367558" y="455279"/>
                </a:cubicBezTo>
                <a:cubicBezTo>
                  <a:pt x="2399180" y="665775"/>
                  <a:pt x="2347374" y="785085"/>
                  <a:pt x="2367558" y="952799"/>
                </a:cubicBezTo>
                <a:cubicBezTo>
                  <a:pt x="2387742" y="1120513"/>
                  <a:pt x="2322417" y="1282784"/>
                  <a:pt x="2367558" y="1408078"/>
                </a:cubicBezTo>
                <a:cubicBezTo>
                  <a:pt x="2191334" y="1429957"/>
                  <a:pt x="2005954" y="1390724"/>
                  <a:pt x="1846695" y="1408078"/>
                </a:cubicBezTo>
                <a:cubicBezTo>
                  <a:pt x="1687436" y="1425432"/>
                  <a:pt x="1402394" y="1348689"/>
                  <a:pt x="1207455" y="1408078"/>
                </a:cubicBezTo>
                <a:cubicBezTo>
                  <a:pt x="1012516" y="1467467"/>
                  <a:pt x="889841" y="1344934"/>
                  <a:pt x="591890" y="1408078"/>
                </a:cubicBezTo>
                <a:cubicBezTo>
                  <a:pt x="293940" y="1471222"/>
                  <a:pt x="160334" y="1364123"/>
                  <a:pt x="0" y="1408078"/>
                </a:cubicBezTo>
                <a:cubicBezTo>
                  <a:pt x="-17745" y="1289321"/>
                  <a:pt x="31203" y="1154738"/>
                  <a:pt x="0" y="938719"/>
                </a:cubicBezTo>
                <a:cubicBezTo>
                  <a:pt x="-31203" y="722700"/>
                  <a:pt x="50176" y="695222"/>
                  <a:pt x="0" y="469359"/>
                </a:cubicBezTo>
                <a:cubicBezTo>
                  <a:pt x="-50176" y="243496"/>
                  <a:pt x="44182" y="21558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0539923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5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Social Studies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Geography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History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Government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9761AECD-DF13-F1F1-59E2-F349CF9A2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08" y="1814505"/>
            <a:ext cx="2228850" cy="1357313"/>
          </a:xfrm>
          <a:custGeom>
            <a:avLst/>
            <a:gdLst>
              <a:gd name="connsiteX0" fmla="*/ 0 w 2228850"/>
              <a:gd name="connsiteY0" fmla="*/ 0 h 1357313"/>
              <a:gd name="connsiteX1" fmla="*/ 557213 w 2228850"/>
              <a:gd name="connsiteY1" fmla="*/ 0 h 1357313"/>
              <a:gd name="connsiteX2" fmla="*/ 1047559 w 2228850"/>
              <a:gd name="connsiteY2" fmla="*/ 0 h 1357313"/>
              <a:gd name="connsiteX3" fmla="*/ 1649349 w 2228850"/>
              <a:gd name="connsiteY3" fmla="*/ 0 h 1357313"/>
              <a:gd name="connsiteX4" fmla="*/ 2228850 w 2228850"/>
              <a:gd name="connsiteY4" fmla="*/ 0 h 1357313"/>
              <a:gd name="connsiteX5" fmla="*/ 2228850 w 2228850"/>
              <a:gd name="connsiteY5" fmla="*/ 452438 h 1357313"/>
              <a:gd name="connsiteX6" fmla="*/ 2228850 w 2228850"/>
              <a:gd name="connsiteY6" fmla="*/ 891302 h 1357313"/>
              <a:gd name="connsiteX7" fmla="*/ 2228850 w 2228850"/>
              <a:gd name="connsiteY7" fmla="*/ 1357313 h 1357313"/>
              <a:gd name="connsiteX8" fmla="*/ 1716215 w 2228850"/>
              <a:gd name="connsiteY8" fmla="*/ 1357313 h 1357313"/>
              <a:gd name="connsiteX9" fmla="*/ 1114425 w 2228850"/>
              <a:gd name="connsiteY9" fmla="*/ 1357313 h 1357313"/>
              <a:gd name="connsiteX10" fmla="*/ 601790 w 2228850"/>
              <a:gd name="connsiteY10" fmla="*/ 1357313 h 1357313"/>
              <a:gd name="connsiteX11" fmla="*/ 0 w 2228850"/>
              <a:gd name="connsiteY11" fmla="*/ 1357313 h 1357313"/>
              <a:gd name="connsiteX12" fmla="*/ 0 w 2228850"/>
              <a:gd name="connsiteY12" fmla="*/ 918448 h 1357313"/>
              <a:gd name="connsiteX13" fmla="*/ 0 w 2228850"/>
              <a:gd name="connsiteY13" fmla="*/ 493157 h 1357313"/>
              <a:gd name="connsiteX14" fmla="*/ 0 w 2228850"/>
              <a:gd name="connsiteY14" fmla="*/ 0 h 13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8850" h="1357313" fill="none" extrusionOk="0">
                <a:moveTo>
                  <a:pt x="0" y="0"/>
                </a:moveTo>
                <a:cubicBezTo>
                  <a:pt x="187387" y="-1032"/>
                  <a:pt x="423261" y="51193"/>
                  <a:pt x="557213" y="0"/>
                </a:cubicBezTo>
                <a:cubicBezTo>
                  <a:pt x="691165" y="-51193"/>
                  <a:pt x="864546" y="21288"/>
                  <a:pt x="1047559" y="0"/>
                </a:cubicBezTo>
                <a:cubicBezTo>
                  <a:pt x="1230572" y="-21288"/>
                  <a:pt x="1432411" y="29436"/>
                  <a:pt x="1649349" y="0"/>
                </a:cubicBezTo>
                <a:cubicBezTo>
                  <a:pt x="1866287" y="-29436"/>
                  <a:pt x="2022170" y="36162"/>
                  <a:pt x="2228850" y="0"/>
                </a:cubicBezTo>
                <a:cubicBezTo>
                  <a:pt x="2267768" y="223316"/>
                  <a:pt x="2225075" y="296065"/>
                  <a:pt x="2228850" y="452438"/>
                </a:cubicBezTo>
                <a:cubicBezTo>
                  <a:pt x="2232625" y="608811"/>
                  <a:pt x="2206903" y="778573"/>
                  <a:pt x="2228850" y="891302"/>
                </a:cubicBezTo>
                <a:cubicBezTo>
                  <a:pt x="2250797" y="1004031"/>
                  <a:pt x="2217845" y="1210087"/>
                  <a:pt x="2228850" y="1357313"/>
                </a:cubicBezTo>
                <a:cubicBezTo>
                  <a:pt x="2020720" y="1377381"/>
                  <a:pt x="1889163" y="1334792"/>
                  <a:pt x="1716215" y="1357313"/>
                </a:cubicBezTo>
                <a:cubicBezTo>
                  <a:pt x="1543267" y="1379834"/>
                  <a:pt x="1355556" y="1322208"/>
                  <a:pt x="1114425" y="1357313"/>
                </a:cubicBezTo>
                <a:cubicBezTo>
                  <a:pt x="873294" y="1392418"/>
                  <a:pt x="843818" y="1322807"/>
                  <a:pt x="601790" y="1357313"/>
                </a:cubicBezTo>
                <a:cubicBezTo>
                  <a:pt x="359763" y="1391819"/>
                  <a:pt x="150631" y="1322822"/>
                  <a:pt x="0" y="1357313"/>
                </a:cubicBezTo>
                <a:cubicBezTo>
                  <a:pt x="-34168" y="1269039"/>
                  <a:pt x="16832" y="1084803"/>
                  <a:pt x="0" y="918448"/>
                </a:cubicBezTo>
                <a:cubicBezTo>
                  <a:pt x="-16832" y="752094"/>
                  <a:pt x="39103" y="639024"/>
                  <a:pt x="0" y="493157"/>
                </a:cubicBezTo>
                <a:cubicBezTo>
                  <a:pt x="-39103" y="347290"/>
                  <a:pt x="6349" y="244722"/>
                  <a:pt x="0" y="0"/>
                </a:cubicBezTo>
                <a:close/>
              </a:path>
              <a:path w="2228850" h="1357313" stroke="0" extrusionOk="0">
                <a:moveTo>
                  <a:pt x="0" y="0"/>
                </a:moveTo>
                <a:cubicBezTo>
                  <a:pt x="150910" y="-36280"/>
                  <a:pt x="398115" y="44359"/>
                  <a:pt x="601790" y="0"/>
                </a:cubicBezTo>
                <a:cubicBezTo>
                  <a:pt x="805465" y="-44359"/>
                  <a:pt x="1029514" y="65980"/>
                  <a:pt x="1159002" y="0"/>
                </a:cubicBezTo>
                <a:cubicBezTo>
                  <a:pt x="1288490" y="-65980"/>
                  <a:pt x="1486562" y="41081"/>
                  <a:pt x="1716215" y="0"/>
                </a:cubicBezTo>
                <a:cubicBezTo>
                  <a:pt x="1945868" y="-41081"/>
                  <a:pt x="2106208" y="26018"/>
                  <a:pt x="2228850" y="0"/>
                </a:cubicBezTo>
                <a:cubicBezTo>
                  <a:pt x="2279870" y="126033"/>
                  <a:pt x="2199584" y="306055"/>
                  <a:pt x="2228850" y="438865"/>
                </a:cubicBezTo>
                <a:cubicBezTo>
                  <a:pt x="2258116" y="571676"/>
                  <a:pt x="2186787" y="754470"/>
                  <a:pt x="2228850" y="891302"/>
                </a:cubicBezTo>
                <a:cubicBezTo>
                  <a:pt x="2270913" y="1028134"/>
                  <a:pt x="2176847" y="1160036"/>
                  <a:pt x="2228850" y="1357313"/>
                </a:cubicBezTo>
                <a:cubicBezTo>
                  <a:pt x="1950808" y="1418852"/>
                  <a:pt x="1880457" y="1320474"/>
                  <a:pt x="1627061" y="1357313"/>
                </a:cubicBezTo>
                <a:cubicBezTo>
                  <a:pt x="1373665" y="1394152"/>
                  <a:pt x="1267550" y="1333375"/>
                  <a:pt x="1136714" y="1357313"/>
                </a:cubicBezTo>
                <a:cubicBezTo>
                  <a:pt x="1005878" y="1381251"/>
                  <a:pt x="799010" y="1336419"/>
                  <a:pt x="601790" y="1357313"/>
                </a:cubicBezTo>
                <a:cubicBezTo>
                  <a:pt x="404570" y="1378207"/>
                  <a:pt x="206025" y="1326947"/>
                  <a:pt x="0" y="1357313"/>
                </a:cubicBezTo>
                <a:cubicBezTo>
                  <a:pt x="-8726" y="1250956"/>
                  <a:pt x="41509" y="1136005"/>
                  <a:pt x="0" y="918448"/>
                </a:cubicBezTo>
                <a:cubicBezTo>
                  <a:pt x="-41509" y="700892"/>
                  <a:pt x="13745" y="664198"/>
                  <a:pt x="0" y="506730"/>
                </a:cubicBezTo>
                <a:cubicBezTo>
                  <a:pt x="-13745" y="349262"/>
                  <a:pt x="50159" y="1531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9426678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 Language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 Literature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E661525F-8E16-8BE3-A26D-76CDF5ED4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44" y="3697153"/>
            <a:ext cx="2280047" cy="1257203"/>
          </a:xfrm>
          <a:custGeom>
            <a:avLst/>
            <a:gdLst>
              <a:gd name="connsiteX0" fmla="*/ 0 w 2280047"/>
              <a:gd name="connsiteY0" fmla="*/ 0 h 1257203"/>
              <a:gd name="connsiteX1" fmla="*/ 592812 w 2280047"/>
              <a:gd name="connsiteY1" fmla="*/ 0 h 1257203"/>
              <a:gd name="connsiteX2" fmla="*/ 1185624 w 2280047"/>
              <a:gd name="connsiteY2" fmla="*/ 0 h 1257203"/>
              <a:gd name="connsiteX3" fmla="*/ 1687235 w 2280047"/>
              <a:gd name="connsiteY3" fmla="*/ 0 h 1257203"/>
              <a:gd name="connsiteX4" fmla="*/ 2280047 w 2280047"/>
              <a:gd name="connsiteY4" fmla="*/ 0 h 1257203"/>
              <a:gd name="connsiteX5" fmla="*/ 2280047 w 2280047"/>
              <a:gd name="connsiteY5" fmla="*/ 406496 h 1257203"/>
              <a:gd name="connsiteX6" fmla="*/ 2280047 w 2280047"/>
              <a:gd name="connsiteY6" fmla="*/ 800419 h 1257203"/>
              <a:gd name="connsiteX7" fmla="*/ 2280047 w 2280047"/>
              <a:gd name="connsiteY7" fmla="*/ 1257203 h 1257203"/>
              <a:gd name="connsiteX8" fmla="*/ 1755636 w 2280047"/>
              <a:gd name="connsiteY8" fmla="*/ 1257203 h 1257203"/>
              <a:gd name="connsiteX9" fmla="*/ 1185624 w 2280047"/>
              <a:gd name="connsiteY9" fmla="*/ 1257203 h 1257203"/>
              <a:gd name="connsiteX10" fmla="*/ 638413 w 2280047"/>
              <a:gd name="connsiteY10" fmla="*/ 1257203 h 1257203"/>
              <a:gd name="connsiteX11" fmla="*/ 0 w 2280047"/>
              <a:gd name="connsiteY11" fmla="*/ 1257203 h 1257203"/>
              <a:gd name="connsiteX12" fmla="*/ 0 w 2280047"/>
              <a:gd name="connsiteY12" fmla="*/ 863279 h 1257203"/>
              <a:gd name="connsiteX13" fmla="*/ 0 w 2280047"/>
              <a:gd name="connsiteY13" fmla="*/ 419068 h 1257203"/>
              <a:gd name="connsiteX14" fmla="*/ 0 w 2280047"/>
              <a:gd name="connsiteY14" fmla="*/ 0 h 125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0047" h="1257203" fill="none" extrusionOk="0">
                <a:moveTo>
                  <a:pt x="0" y="0"/>
                </a:moveTo>
                <a:cubicBezTo>
                  <a:pt x="229012" y="-21676"/>
                  <a:pt x="381310" y="35318"/>
                  <a:pt x="592812" y="0"/>
                </a:cubicBezTo>
                <a:cubicBezTo>
                  <a:pt x="804314" y="-35318"/>
                  <a:pt x="904087" y="33215"/>
                  <a:pt x="1185624" y="0"/>
                </a:cubicBezTo>
                <a:cubicBezTo>
                  <a:pt x="1467161" y="-33215"/>
                  <a:pt x="1503578" y="18617"/>
                  <a:pt x="1687235" y="0"/>
                </a:cubicBezTo>
                <a:cubicBezTo>
                  <a:pt x="1870892" y="-18617"/>
                  <a:pt x="2006353" y="23467"/>
                  <a:pt x="2280047" y="0"/>
                </a:cubicBezTo>
                <a:cubicBezTo>
                  <a:pt x="2321645" y="127841"/>
                  <a:pt x="2244845" y="289316"/>
                  <a:pt x="2280047" y="406496"/>
                </a:cubicBezTo>
                <a:cubicBezTo>
                  <a:pt x="2315249" y="523676"/>
                  <a:pt x="2260423" y="708165"/>
                  <a:pt x="2280047" y="800419"/>
                </a:cubicBezTo>
                <a:cubicBezTo>
                  <a:pt x="2299671" y="892673"/>
                  <a:pt x="2269738" y="1160087"/>
                  <a:pt x="2280047" y="1257203"/>
                </a:cubicBezTo>
                <a:cubicBezTo>
                  <a:pt x="2108807" y="1285440"/>
                  <a:pt x="1993720" y="1253314"/>
                  <a:pt x="1755636" y="1257203"/>
                </a:cubicBezTo>
                <a:cubicBezTo>
                  <a:pt x="1517552" y="1261092"/>
                  <a:pt x="1301683" y="1210841"/>
                  <a:pt x="1185624" y="1257203"/>
                </a:cubicBezTo>
                <a:cubicBezTo>
                  <a:pt x="1069565" y="1303565"/>
                  <a:pt x="790024" y="1215887"/>
                  <a:pt x="638413" y="1257203"/>
                </a:cubicBezTo>
                <a:cubicBezTo>
                  <a:pt x="486802" y="1298519"/>
                  <a:pt x="229165" y="1211649"/>
                  <a:pt x="0" y="1257203"/>
                </a:cubicBezTo>
                <a:cubicBezTo>
                  <a:pt x="-40670" y="1071215"/>
                  <a:pt x="32139" y="952357"/>
                  <a:pt x="0" y="863279"/>
                </a:cubicBezTo>
                <a:cubicBezTo>
                  <a:pt x="-32139" y="774201"/>
                  <a:pt x="20387" y="561192"/>
                  <a:pt x="0" y="419068"/>
                </a:cubicBezTo>
                <a:cubicBezTo>
                  <a:pt x="-20387" y="276944"/>
                  <a:pt x="10848" y="92108"/>
                  <a:pt x="0" y="0"/>
                </a:cubicBezTo>
                <a:close/>
              </a:path>
              <a:path w="2280047" h="1257203" stroke="0" extrusionOk="0">
                <a:moveTo>
                  <a:pt x="0" y="0"/>
                </a:moveTo>
                <a:cubicBezTo>
                  <a:pt x="170658" y="-31202"/>
                  <a:pt x="375750" y="57693"/>
                  <a:pt x="547211" y="0"/>
                </a:cubicBezTo>
                <a:cubicBezTo>
                  <a:pt x="718672" y="-57693"/>
                  <a:pt x="932130" y="29254"/>
                  <a:pt x="1094423" y="0"/>
                </a:cubicBezTo>
                <a:cubicBezTo>
                  <a:pt x="1256716" y="-29254"/>
                  <a:pt x="1492635" y="51181"/>
                  <a:pt x="1687235" y="0"/>
                </a:cubicBezTo>
                <a:cubicBezTo>
                  <a:pt x="1881835" y="-51181"/>
                  <a:pt x="2138011" y="12101"/>
                  <a:pt x="2280047" y="0"/>
                </a:cubicBezTo>
                <a:cubicBezTo>
                  <a:pt x="2328172" y="93357"/>
                  <a:pt x="2250501" y="317757"/>
                  <a:pt x="2280047" y="406496"/>
                </a:cubicBezTo>
                <a:cubicBezTo>
                  <a:pt x="2309593" y="495235"/>
                  <a:pt x="2264518" y="640470"/>
                  <a:pt x="2280047" y="800419"/>
                </a:cubicBezTo>
                <a:cubicBezTo>
                  <a:pt x="2295576" y="960368"/>
                  <a:pt x="2266109" y="1103404"/>
                  <a:pt x="2280047" y="1257203"/>
                </a:cubicBezTo>
                <a:cubicBezTo>
                  <a:pt x="2080039" y="1285443"/>
                  <a:pt x="1914948" y="1195377"/>
                  <a:pt x="1755636" y="1257203"/>
                </a:cubicBezTo>
                <a:cubicBezTo>
                  <a:pt x="1596324" y="1319029"/>
                  <a:pt x="1432298" y="1208527"/>
                  <a:pt x="1231225" y="1257203"/>
                </a:cubicBezTo>
                <a:cubicBezTo>
                  <a:pt x="1030152" y="1305879"/>
                  <a:pt x="920568" y="1191404"/>
                  <a:pt x="638413" y="1257203"/>
                </a:cubicBezTo>
                <a:cubicBezTo>
                  <a:pt x="356258" y="1323002"/>
                  <a:pt x="212128" y="1182287"/>
                  <a:pt x="0" y="1257203"/>
                </a:cubicBezTo>
                <a:cubicBezTo>
                  <a:pt x="-28164" y="1055271"/>
                  <a:pt x="41767" y="1008104"/>
                  <a:pt x="0" y="812991"/>
                </a:cubicBezTo>
                <a:cubicBezTo>
                  <a:pt x="-41767" y="617878"/>
                  <a:pt x="41567" y="510550"/>
                  <a:pt x="0" y="381352"/>
                </a:cubicBezTo>
                <a:cubicBezTo>
                  <a:pt x="-41567" y="252154"/>
                  <a:pt x="21904" y="8605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0814960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Chemistry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Science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9A00D89-B213-52F9-C17F-40639614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119" y="1776093"/>
            <a:ext cx="1957388" cy="3178262"/>
          </a:xfrm>
          <a:custGeom>
            <a:avLst/>
            <a:gdLst>
              <a:gd name="connsiteX0" fmla="*/ 0 w 1957388"/>
              <a:gd name="connsiteY0" fmla="*/ 0 h 3178262"/>
              <a:gd name="connsiteX1" fmla="*/ 450199 w 1957388"/>
              <a:gd name="connsiteY1" fmla="*/ 0 h 3178262"/>
              <a:gd name="connsiteX2" fmla="*/ 900398 w 1957388"/>
              <a:gd name="connsiteY2" fmla="*/ 0 h 3178262"/>
              <a:gd name="connsiteX3" fmla="*/ 1409319 w 1957388"/>
              <a:gd name="connsiteY3" fmla="*/ 0 h 3178262"/>
              <a:gd name="connsiteX4" fmla="*/ 1957388 w 1957388"/>
              <a:gd name="connsiteY4" fmla="*/ 0 h 3178262"/>
              <a:gd name="connsiteX5" fmla="*/ 1957388 w 1957388"/>
              <a:gd name="connsiteY5" fmla="*/ 529710 h 3178262"/>
              <a:gd name="connsiteX6" fmla="*/ 1957388 w 1957388"/>
              <a:gd name="connsiteY6" fmla="*/ 1122986 h 3178262"/>
              <a:gd name="connsiteX7" fmla="*/ 1957388 w 1957388"/>
              <a:gd name="connsiteY7" fmla="*/ 1652696 h 3178262"/>
              <a:gd name="connsiteX8" fmla="*/ 1957388 w 1957388"/>
              <a:gd name="connsiteY8" fmla="*/ 2150624 h 3178262"/>
              <a:gd name="connsiteX9" fmla="*/ 1957388 w 1957388"/>
              <a:gd name="connsiteY9" fmla="*/ 2680334 h 3178262"/>
              <a:gd name="connsiteX10" fmla="*/ 1957388 w 1957388"/>
              <a:gd name="connsiteY10" fmla="*/ 3178262 h 3178262"/>
              <a:gd name="connsiteX11" fmla="*/ 1468041 w 1957388"/>
              <a:gd name="connsiteY11" fmla="*/ 3178262 h 3178262"/>
              <a:gd name="connsiteX12" fmla="*/ 978694 w 1957388"/>
              <a:gd name="connsiteY12" fmla="*/ 3178262 h 3178262"/>
              <a:gd name="connsiteX13" fmla="*/ 508921 w 1957388"/>
              <a:gd name="connsiteY13" fmla="*/ 3178262 h 3178262"/>
              <a:gd name="connsiteX14" fmla="*/ 0 w 1957388"/>
              <a:gd name="connsiteY14" fmla="*/ 3178262 h 3178262"/>
              <a:gd name="connsiteX15" fmla="*/ 0 w 1957388"/>
              <a:gd name="connsiteY15" fmla="*/ 2712117 h 3178262"/>
              <a:gd name="connsiteX16" fmla="*/ 0 w 1957388"/>
              <a:gd name="connsiteY16" fmla="*/ 2150624 h 3178262"/>
              <a:gd name="connsiteX17" fmla="*/ 0 w 1957388"/>
              <a:gd name="connsiteY17" fmla="*/ 1684479 h 3178262"/>
              <a:gd name="connsiteX18" fmla="*/ 0 w 1957388"/>
              <a:gd name="connsiteY18" fmla="*/ 1154769 h 3178262"/>
              <a:gd name="connsiteX19" fmla="*/ 0 w 1957388"/>
              <a:gd name="connsiteY19" fmla="*/ 720406 h 3178262"/>
              <a:gd name="connsiteX20" fmla="*/ 0 w 1957388"/>
              <a:gd name="connsiteY20" fmla="*/ 0 h 317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57388" h="3178262" fill="none" extrusionOk="0">
                <a:moveTo>
                  <a:pt x="0" y="0"/>
                </a:moveTo>
                <a:cubicBezTo>
                  <a:pt x="126924" y="-1766"/>
                  <a:pt x="334615" y="13326"/>
                  <a:pt x="450199" y="0"/>
                </a:cubicBezTo>
                <a:cubicBezTo>
                  <a:pt x="565783" y="-13326"/>
                  <a:pt x="696593" y="51046"/>
                  <a:pt x="900398" y="0"/>
                </a:cubicBezTo>
                <a:cubicBezTo>
                  <a:pt x="1104203" y="-51046"/>
                  <a:pt x="1256070" y="20430"/>
                  <a:pt x="1409319" y="0"/>
                </a:cubicBezTo>
                <a:cubicBezTo>
                  <a:pt x="1562568" y="-20430"/>
                  <a:pt x="1748523" y="23771"/>
                  <a:pt x="1957388" y="0"/>
                </a:cubicBezTo>
                <a:cubicBezTo>
                  <a:pt x="2001829" y="219411"/>
                  <a:pt x="1906191" y="348969"/>
                  <a:pt x="1957388" y="529710"/>
                </a:cubicBezTo>
                <a:cubicBezTo>
                  <a:pt x="2008585" y="710451"/>
                  <a:pt x="1940191" y="889440"/>
                  <a:pt x="1957388" y="1122986"/>
                </a:cubicBezTo>
                <a:cubicBezTo>
                  <a:pt x="1974585" y="1356532"/>
                  <a:pt x="1920182" y="1466613"/>
                  <a:pt x="1957388" y="1652696"/>
                </a:cubicBezTo>
                <a:cubicBezTo>
                  <a:pt x="1994594" y="1838779"/>
                  <a:pt x="1953022" y="2021983"/>
                  <a:pt x="1957388" y="2150624"/>
                </a:cubicBezTo>
                <a:cubicBezTo>
                  <a:pt x="1961754" y="2279265"/>
                  <a:pt x="1932036" y="2449536"/>
                  <a:pt x="1957388" y="2680334"/>
                </a:cubicBezTo>
                <a:cubicBezTo>
                  <a:pt x="1982740" y="2911132"/>
                  <a:pt x="1935951" y="2980697"/>
                  <a:pt x="1957388" y="3178262"/>
                </a:cubicBezTo>
                <a:cubicBezTo>
                  <a:pt x="1852315" y="3192419"/>
                  <a:pt x="1601854" y="3138538"/>
                  <a:pt x="1468041" y="3178262"/>
                </a:cubicBezTo>
                <a:cubicBezTo>
                  <a:pt x="1334228" y="3217986"/>
                  <a:pt x="1175571" y="3134263"/>
                  <a:pt x="978694" y="3178262"/>
                </a:cubicBezTo>
                <a:cubicBezTo>
                  <a:pt x="781817" y="3222261"/>
                  <a:pt x="614904" y="3145491"/>
                  <a:pt x="508921" y="3178262"/>
                </a:cubicBezTo>
                <a:cubicBezTo>
                  <a:pt x="402938" y="3211033"/>
                  <a:pt x="227293" y="3160531"/>
                  <a:pt x="0" y="3178262"/>
                </a:cubicBezTo>
                <a:cubicBezTo>
                  <a:pt x="-37606" y="3030071"/>
                  <a:pt x="8188" y="2857268"/>
                  <a:pt x="0" y="2712117"/>
                </a:cubicBezTo>
                <a:cubicBezTo>
                  <a:pt x="-8188" y="2566966"/>
                  <a:pt x="45876" y="2383389"/>
                  <a:pt x="0" y="2150624"/>
                </a:cubicBezTo>
                <a:cubicBezTo>
                  <a:pt x="-45876" y="1917859"/>
                  <a:pt x="49266" y="1875658"/>
                  <a:pt x="0" y="1684479"/>
                </a:cubicBezTo>
                <a:cubicBezTo>
                  <a:pt x="-49266" y="1493301"/>
                  <a:pt x="16944" y="1380438"/>
                  <a:pt x="0" y="1154769"/>
                </a:cubicBezTo>
                <a:cubicBezTo>
                  <a:pt x="-16944" y="929100"/>
                  <a:pt x="6506" y="901423"/>
                  <a:pt x="0" y="720406"/>
                </a:cubicBezTo>
                <a:cubicBezTo>
                  <a:pt x="-6506" y="539389"/>
                  <a:pt x="20070" y="322299"/>
                  <a:pt x="0" y="0"/>
                </a:cubicBezTo>
                <a:close/>
              </a:path>
              <a:path w="1957388" h="3178262" stroke="0" extrusionOk="0">
                <a:moveTo>
                  <a:pt x="0" y="0"/>
                </a:moveTo>
                <a:cubicBezTo>
                  <a:pt x="94332" y="-45833"/>
                  <a:pt x="335096" y="32851"/>
                  <a:pt x="430625" y="0"/>
                </a:cubicBezTo>
                <a:cubicBezTo>
                  <a:pt x="526155" y="-32851"/>
                  <a:pt x="690185" y="35057"/>
                  <a:pt x="861251" y="0"/>
                </a:cubicBezTo>
                <a:cubicBezTo>
                  <a:pt x="1032317" y="-35057"/>
                  <a:pt x="1239793" y="21834"/>
                  <a:pt x="1370172" y="0"/>
                </a:cubicBezTo>
                <a:cubicBezTo>
                  <a:pt x="1500551" y="-21834"/>
                  <a:pt x="1703597" y="50760"/>
                  <a:pt x="1957388" y="0"/>
                </a:cubicBezTo>
                <a:cubicBezTo>
                  <a:pt x="1989397" y="245213"/>
                  <a:pt x="1913428" y="390288"/>
                  <a:pt x="1957388" y="497928"/>
                </a:cubicBezTo>
                <a:cubicBezTo>
                  <a:pt x="2001348" y="605568"/>
                  <a:pt x="1949579" y="928408"/>
                  <a:pt x="1957388" y="1091203"/>
                </a:cubicBezTo>
                <a:cubicBezTo>
                  <a:pt x="1965197" y="1253998"/>
                  <a:pt x="1925329" y="1355324"/>
                  <a:pt x="1957388" y="1525566"/>
                </a:cubicBezTo>
                <a:cubicBezTo>
                  <a:pt x="1989447" y="1695808"/>
                  <a:pt x="1921557" y="1777210"/>
                  <a:pt x="1957388" y="1959928"/>
                </a:cubicBezTo>
                <a:cubicBezTo>
                  <a:pt x="1993219" y="2142646"/>
                  <a:pt x="1945689" y="2260233"/>
                  <a:pt x="1957388" y="2394291"/>
                </a:cubicBezTo>
                <a:cubicBezTo>
                  <a:pt x="1969087" y="2528349"/>
                  <a:pt x="1909488" y="2862271"/>
                  <a:pt x="1957388" y="3178262"/>
                </a:cubicBezTo>
                <a:cubicBezTo>
                  <a:pt x="1740703" y="3200572"/>
                  <a:pt x="1608585" y="3168689"/>
                  <a:pt x="1507189" y="3178262"/>
                </a:cubicBezTo>
                <a:cubicBezTo>
                  <a:pt x="1405793" y="3187835"/>
                  <a:pt x="1118140" y="3138273"/>
                  <a:pt x="998268" y="3178262"/>
                </a:cubicBezTo>
                <a:cubicBezTo>
                  <a:pt x="878396" y="3218251"/>
                  <a:pt x="594916" y="3142529"/>
                  <a:pt x="469773" y="3178262"/>
                </a:cubicBezTo>
                <a:cubicBezTo>
                  <a:pt x="344631" y="3213995"/>
                  <a:pt x="157662" y="3167992"/>
                  <a:pt x="0" y="3178262"/>
                </a:cubicBezTo>
                <a:cubicBezTo>
                  <a:pt x="-22433" y="3011971"/>
                  <a:pt x="14697" y="2895649"/>
                  <a:pt x="0" y="2712117"/>
                </a:cubicBezTo>
                <a:cubicBezTo>
                  <a:pt x="-14697" y="2528585"/>
                  <a:pt x="5032" y="2417556"/>
                  <a:pt x="0" y="2214189"/>
                </a:cubicBezTo>
                <a:cubicBezTo>
                  <a:pt x="-5032" y="2010822"/>
                  <a:pt x="11508" y="1906264"/>
                  <a:pt x="0" y="1652696"/>
                </a:cubicBezTo>
                <a:cubicBezTo>
                  <a:pt x="-11508" y="1399128"/>
                  <a:pt x="15496" y="1312258"/>
                  <a:pt x="0" y="1218334"/>
                </a:cubicBezTo>
                <a:cubicBezTo>
                  <a:pt x="-15496" y="1124410"/>
                  <a:pt x="15762" y="878794"/>
                  <a:pt x="0" y="688623"/>
                </a:cubicBezTo>
                <a:cubicBezTo>
                  <a:pt x="-15762" y="498452"/>
                  <a:pt x="27106" y="175732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9434634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Electives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Spanish Language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Spanish Literature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French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Music Theory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 History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2D Art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3D Art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Drawing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 Sci principles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 Sci 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D017CD4E-492C-458B-2D30-EE0EC013F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798" y="5254384"/>
            <a:ext cx="5507831" cy="628650"/>
          </a:xfrm>
          <a:custGeom>
            <a:avLst/>
            <a:gdLst>
              <a:gd name="connsiteX0" fmla="*/ 0 w 5507831"/>
              <a:gd name="connsiteY0" fmla="*/ 0 h 628650"/>
              <a:gd name="connsiteX1" fmla="*/ 385548 w 5507831"/>
              <a:gd name="connsiteY1" fmla="*/ 0 h 628650"/>
              <a:gd name="connsiteX2" fmla="*/ 1046488 w 5507831"/>
              <a:gd name="connsiteY2" fmla="*/ 0 h 628650"/>
              <a:gd name="connsiteX3" fmla="*/ 1652349 w 5507831"/>
              <a:gd name="connsiteY3" fmla="*/ 0 h 628650"/>
              <a:gd name="connsiteX4" fmla="*/ 2037897 w 5507831"/>
              <a:gd name="connsiteY4" fmla="*/ 0 h 628650"/>
              <a:gd name="connsiteX5" fmla="*/ 2533602 w 5507831"/>
              <a:gd name="connsiteY5" fmla="*/ 0 h 628650"/>
              <a:gd name="connsiteX6" fmla="*/ 3194542 w 5507831"/>
              <a:gd name="connsiteY6" fmla="*/ 0 h 628650"/>
              <a:gd name="connsiteX7" fmla="*/ 3745325 w 5507831"/>
              <a:gd name="connsiteY7" fmla="*/ 0 h 628650"/>
              <a:gd name="connsiteX8" fmla="*/ 4351186 w 5507831"/>
              <a:gd name="connsiteY8" fmla="*/ 0 h 628650"/>
              <a:gd name="connsiteX9" fmla="*/ 4846891 w 5507831"/>
              <a:gd name="connsiteY9" fmla="*/ 0 h 628650"/>
              <a:gd name="connsiteX10" fmla="*/ 5507831 w 5507831"/>
              <a:gd name="connsiteY10" fmla="*/ 0 h 628650"/>
              <a:gd name="connsiteX11" fmla="*/ 5507831 w 5507831"/>
              <a:gd name="connsiteY11" fmla="*/ 326898 h 628650"/>
              <a:gd name="connsiteX12" fmla="*/ 5507831 w 5507831"/>
              <a:gd name="connsiteY12" fmla="*/ 628650 h 628650"/>
              <a:gd name="connsiteX13" fmla="*/ 5122283 w 5507831"/>
              <a:gd name="connsiteY13" fmla="*/ 628650 h 628650"/>
              <a:gd name="connsiteX14" fmla="*/ 4736735 w 5507831"/>
              <a:gd name="connsiteY14" fmla="*/ 628650 h 628650"/>
              <a:gd name="connsiteX15" fmla="*/ 4130873 w 5507831"/>
              <a:gd name="connsiteY15" fmla="*/ 628650 h 628650"/>
              <a:gd name="connsiteX16" fmla="*/ 3745325 w 5507831"/>
              <a:gd name="connsiteY16" fmla="*/ 628650 h 628650"/>
              <a:gd name="connsiteX17" fmla="*/ 3194542 w 5507831"/>
              <a:gd name="connsiteY17" fmla="*/ 628650 h 628650"/>
              <a:gd name="connsiteX18" fmla="*/ 2753916 w 5507831"/>
              <a:gd name="connsiteY18" fmla="*/ 628650 h 628650"/>
              <a:gd name="connsiteX19" fmla="*/ 2203132 w 5507831"/>
              <a:gd name="connsiteY19" fmla="*/ 628650 h 628650"/>
              <a:gd name="connsiteX20" fmla="*/ 1652349 w 5507831"/>
              <a:gd name="connsiteY20" fmla="*/ 628650 h 628650"/>
              <a:gd name="connsiteX21" fmla="*/ 1101566 w 5507831"/>
              <a:gd name="connsiteY21" fmla="*/ 628650 h 628650"/>
              <a:gd name="connsiteX22" fmla="*/ 550783 w 5507831"/>
              <a:gd name="connsiteY22" fmla="*/ 628650 h 628650"/>
              <a:gd name="connsiteX23" fmla="*/ 0 w 5507831"/>
              <a:gd name="connsiteY23" fmla="*/ 628650 h 628650"/>
              <a:gd name="connsiteX24" fmla="*/ 0 w 5507831"/>
              <a:gd name="connsiteY24" fmla="*/ 308039 h 628650"/>
              <a:gd name="connsiteX25" fmla="*/ 0 w 5507831"/>
              <a:gd name="connsiteY25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07831" h="628650" fill="none" extrusionOk="0">
                <a:moveTo>
                  <a:pt x="0" y="0"/>
                </a:moveTo>
                <a:cubicBezTo>
                  <a:pt x="108620" y="-22522"/>
                  <a:pt x="295564" y="9155"/>
                  <a:pt x="385548" y="0"/>
                </a:cubicBezTo>
                <a:cubicBezTo>
                  <a:pt x="475532" y="-9155"/>
                  <a:pt x="773590" y="66719"/>
                  <a:pt x="1046488" y="0"/>
                </a:cubicBezTo>
                <a:cubicBezTo>
                  <a:pt x="1319386" y="-66719"/>
                  <a:pt x="1521368" y="31430"/>
                  <a:pt x="1652349" y="0"/>
                </a:cubicBezTo>
                <a:cubicBezTo>
                  <a:pt x="1783330" y="-31430"/>
                  <a:pt x="1904392" y="1184"/>
                  <a:pt x="2037897" y="0"/>
                </a:cubicBezTo>
                <a:cubicBezTo>
                  <a:pt x="2171402" y="-1184"/>
                  <a:pt x="2324768" y="9969"/>
                  <a:pt x="2533602" y="0"/>
                </a:cubicBezTo>
                <a:cubicBezTo>
                  <a:pt x="2742437" y="-9969"/>
                  <a:pt x="2995097" y="51030"/>
                  <a:pt x="3194542" y="0"/>
                </a:cubicBezTo>
                <a:cubicBezTo>
                  <a:pt x="3393987" y="-51030"/>
                  <a:pt x="3559874" y="17404"/>
                  <a:pt x="3745325" y="0"/>
                </a:cubicBezTo>
                <a:cubicBezTo>
                  <a:pt x="3930776" y="-17404"/>
                  <a:pt x="4107013" y="38215"/>
                  <a:pt x="4351186" y="0"/>
                </a:cubicBezTo>
                <a:cubicBezTo>
                  <a:pt x="4595359" y="-38215"/>
                  <a:pt x="4729842" y="53489"/>
                  <a:pt x="4846891" y="0"/>
                </a:cubicBezTo>
                <a:cubicBezTo>
                  <a:pt x="4963941" y="-53489"/>
                  <a:pt x="5334281" y="59141"/>
                  <a:pt x="5507831" y="0"/>
                </a:cubicBezTo>
                <a:cubicBezTo>
                  <a:pt x="5530230" y="130458"/>
                  <a:pt x="5482829" y="233198"/>
                  <a:pt x="5507831" y="326898"/>
                </a:cubicBezTo>
                <a:cubicBezTo>
                  <a:pt x="5532833" y="420598"/>
                  <a:pt x="5498454" y="567104"/>
                  <a:pt x="5507831" y="628650"/>
                </a:cubicBezTo>
                <a:cubicBezTo>
                  <a:pt x="5430398" y="660955"/>
                  <a:pt x="5290387" y="584729"/>
                  <a:pt x="5122283" y="628650"/>
                </a:cubicBezTo>
                <a:cubicBezTo>
                  <a:pt x="4954179" y="672571"/>
                  <a:pt x="4889149" y="627655"/>
                  <a:pt x="4736735" y="628650"/>
                </a:cubicBezTo>
                <a:cubicBezTo>
                  <a:pt x="4584321" y="629645"/>
                  <a:pt x="4279596" y="600993"/>
                  <a:pt x="4130873" y="628650"/>
                </a:cubicBezTo>
                <a:cubicBezTo>
                  <a:pt x="3982150" y="656307"/>
                  <a:pt x="3934163" y="619202"/>
                  <a:pt x="3745325" y="628650"/>
                </a:cubicBezTo>
                <a:cubicBezTo>
                  <a:pt x="3556487" y="638098"/>
                  <a:pt x="3414911" y="574670"/>
                  <a:pt x="3194542" y="628650"/>
                </a:cubicBezTo>
                <a:cubicBezTo>
                  <a:pt x="2974173" y="682630"/>
                  <a:pt x="2859626" y="593422"/>
                  <a:pt x="2753916" y="628650"/>
                </a:cubicBezTo>
                <a:cubicBezTo>
                  <a:pt x="2648206" y="663878"/>
                  <a:pt x="2454115" y="610517"/>
                  <a:pt x="2203132" y="628650"/>
                </a:cubicBezTo>
                <a:cubicBezTo>
                  <a:pt x="1952149" y="646783"/>
                  <a:pt x="1864501" y="622141"/>
                  <a:pt x="1652349" y="628650"/>
                </a:cubicBezTo>
                <a:cubicBezTo>
                  <a:pt x="1440197" y="635159"/>
                  <a:pt x="1359540" y="615184"/>
                  <a:pt x="1101566" y="628650"/>
                </a:cubicBezTo>
                <a:cubicBezTo>
                  <a:pt x="843592" y="642116"/>
                  <a:pt x="733169" y="588816"/>
                  <a:pt x="550783" y="628650"/>
                </a:cubicBezTo>
                <a:cubicBezTo>
                  <a:pt x="368397" y="668484"/>
                  <a:pt x="196228" y="622712"/>
                  <a:pt x="0" y="628650"/>
                </a:cubicBezTo>
                <a:cubicBezTo>
                  <a:pt x="-8979" y="503748"/>
                  <a:pt x="3089" y="392643"/>
                  <a:pt x="0" y="308039"/>
                </a:cubicBezTo>
                <a:cubicBezTo>
                  <a:pt x="-3089" y="223435"/>
                  <a:pt x="32664" y="93905"/>
                  <a:pt x="0" y="0"/>
                </a:cubicBezTo>
                <a:close/>
              </a:path>
              <a:path w="5507831" h="628650" stroke="0" extrusionOk="0">
                <a:moveTo>
                  <a:pt x="0" y="0"/>
                </a:moveTo>
                <a:cubicBezTo>
                  <a:pt x="149911" y="-36938"/>
                  <a:pt x="304440" y="435"/>
                  <a:pt x="495705" y="0"/>
                </a:cubicBezTo>
                <a:cubicBezTo>
                  <a:pt x="686971" y="-435"/>
                  <a:pt x="743408" y="20132"/>
                  <a:pt x="881253" y="0"/>
                </a:cubicBezTo>
                <a:cubicBezTo>
                  <a:pt x="1019098" y="-20132"/>
                  <a:pt x="1380646" y="55330"/>
                  <a:pt x="1542193" y="0"/>
                </a:cubicBezTo>
                <a:cubicBezTo>
                  <a:pt x="1703740" y="-55330"/>
                  <a:pt x="1805467" y="42091"/>
                  <a:pt x="2037897" y="0"/>
                </a:cubicBezTo>
                <a:cubicBezTo>
                  <a:pt x="2270327" y="-42091"/>
                  <a:pt x="2305820" y="59094"/>
                  <a:pt x="2533602" y="0"/>
                </a:cubicBezTo>
                <a:cubicBezTo>
                  <a:pt x="2761385" y="-59094"/>
                  <a:pt x="2972909" y="40430"/>
                  <a:pt x="3194542" y="0"/>
                </a:cubicBezTo>
                <a:cubicBezTo>
                  <a:pt x="3416175" y="-40430"/>
                  <a:pt x="3483462" y="44127"/>
                  <a:pt x="3635168" y="0"/>
                </a:cubicBezTo>
                <a:cubicBezTo>
                  <a:pt x="3786874" y="-44127"/>
                  <a:pt x="4084005" y="1215"/>
                  <a:pt x="4296108" y="0"/>
                </a:cubicBezTo>
                <a:cubicBezTo>
                  <a:pt x="4508211" y="-1215"/>
                  <a:pt x="4762701" y="51349"/>
                  <a:pt x="4957048" y="0"/>
                </a:cubicBezTo>
                <a:cubicBezTo>
                  <a:pt x="5151395" y="-51349"/>
                  <a:pt x="5272137" y="37864"/>
                  <a:pt x="5507831" y="0"/>
                </a:cubicBezTo>
                <a:cubicBezTo>
                  <a:pt x="5543485" y="67477"/>
                  <a:pt x="5501377" y="203108"/>
                  <a:pt x="5507831" y="326898"/>
                </a:cubicBezTo>
                <a:cubicBezTo>
                  <a:pt x="5514285" y="450688"/>
                  <a:pt x="5498313" y="538646"/>
                  <a:pt x="5507831" y="628650"/>
                </a:cubicBezTo>
                <a:cubicBezTo>
                  <a:pt x="5360505" y="670215"/>
                  <a:pt x="5286372" y="589676"/>
                  <a:pt x="5122283" y="628650"/>
                </a:cubicBezTo>
                <a:cubicBezTo>
                  <a:pt x="4958194" y="667624"/>
                  <a:pt x="4747730" y="621097"/>
                  <a:pt x="4461343" y="628650"/>
                </a:cubicBezTo>
                <a:cubicBezTo>
                  <a:pt x="4174956" y="636203"/>
                  <a:pt x="4165891" y="593861"/>
                  <a:pt x="4020717" y="628650"/>
                </a:cubicBezTo>
                <a:cubicBezTo>
                  <a:pt x="3875543" y="663439"/>
                  <a:pt x="3664515" y="623098"/>
                  <a:pt x="3469934" y="628650"/>
                </a:cubicBezTo>
                <a:cubicBezTo>
                  <a:pt x="3275353" y="634202"/>
                  <a:pt x="2975221" y="603639"/>
                  <a:pt x="2808994" y="628650"/>
                </a:cubicBezTo>
                <a:cubicBezTo>
                  <a:pt x="2642767" y="653661"/>
                  <a:pt x="2493729" y="587017"/>
                  <a:pt x="2258211" y="628650"/>
                </a:cubicBezTo>
                <a:cubicBezTo>
                  <a:pt x="2022693" y="670283"/>
                  <a:pt x="1980598" y="606242"/>
                  <a:pt x="1872663" y="628650"/>
                </a:cubicBezTo>
                <a:cubicBezTo>
                  <a:pt x="1764728" y="651058"/>
                  <a:pt x="1549545" y="620231"/>
                  <a:pt x="1432036" y="628650"/>
                </a:cubicBezTo>
                <a:cubicBezTo>
                  <a:pt x="1314527" y="637069"/>
                  <a:pt x="1068576" y="588370"/>
                  <a:pt x="771096" y="628650"/>
                </a:cubicBezTo>
                <a:cubicBezTo>
                  <a:pt x="473616" y="668930"/>
                  <a:pt x="300412" y="591593"/>
                  <a:pt x="0" y="628650"/>
                </a:cubicBezTo>
                <a:cubicBezTo>
                  <a:pt x="-18579" y="493449"/>
                  <a:pt x="8859" y="419575"/>
                  <a:pt x="0" y="326898"/>
                </a:cubicBezTo>
                <a:cubicBezTo>
                  <a:pt x="-8859" y="234221"/>
                  <a:pt x="20337" y="8056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Capstone Diploma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and pass Seminar year 1 and Research year 2 plus four additional AP classes.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D2649A9A-5A0B-2358-26DF-D437B289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44" y="5298709"/>
            <a:ext cx="685801" cy="5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C3046575-0048-BA69-60DC-06504084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44" y="5257599"/>
            <a:ext cx="739379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767E0BD-E443-CDCD-DB84-1B031A178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00690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82731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5748" y="1554106"/>
            <a:ext cx="8401050" cy="2143125"/>
          </a:xfrm>
        </p:spPr>
        <p:txBody>
          <a:bodyPr>
            <a:noAutofit/>
          </a:bodyPr>
          <a:lstStyle/>
          <a:p>
            <a:b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4E821-7CC5-42FB-9AD2-2E188738DF08}"/>
              </a:ext>
            </a:extLst>
          </p:cNvPr>
          <p:cNvSpPr txBox="1"/>
          <p:nvPr/>
        </p:nvSpPr>
        <p:spPr>
          <a:xfrm>
            <a:off x="2034641" y="1554105"/>
            <a:ext cx="2415440" cy="15927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300" dirty="0">
                <a:latin typeface="Bodoni MT"/>
              </a:rPr>
              <a:t>Course </a:t>
            </a:r>
          </a:p>
          <a:p>
            <a:r>
              <a:rPr lang="en-US" sz="3300" dirty="0">
                <a:latin typeface="Bodoni MT"/>
              </a:rPr>
              <a:t>Planning </a:t>
            </a:r>
          </a:p>
          <a:p>
            <a:r>
              <a:rPr lang="en-US" sz="3300" dirty="0">
                <a:latin typeface="Bodoni MT"/>
              </a:rPr>
              <a:t>Sheet</a:t>
            </a:r>
          </a:p>
        </p:txBody>
      </p:sp>
      <p:pic>
        <p:nvPicPr>
          <p:cNvPr id="23" name="Picture 22" descr="A close-up of a form">
            <a:extLst>
              <a:ext uri="{FF2B5EF4-FFF2-40B4-BE49-F238E27FC236}">
                <a16:creationId xmlns:a16="http://schemas.microsoft.com/office/drawing/2014/main" id="{861D6C21-BD69-77BA-FD84-AF51299FF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58" y="0"/>
            <a:ext cx="4994925" cy="65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1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clker.com/cliparts/5/s/u/J/v/x/green-torch-md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9" y="995909"/>
            <a:ext cx="4800600" cy="45151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49" y="370342"/>
            <a:ext cx="7886700" cy="6255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Coral Glades High School Graduates!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2" y="1761722"/>
            <a:ext cx="9143999" cy="4100370"/>
          </a:xfrm>
        </p:spPr>
        <p:txBody>
          <a:bodyPr numCol="3"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Massachusetts Institute of Technology</a:t>
            </a:r>
          </a:p>
          <a:p>
            <a:pPr marL="82296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Harvard University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Emory University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Dartmouth College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Columbia University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Stanford University</a:t>
            </a:r>
          </a:p>
          <a:p>
            <a:pPr algn="ctr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University in St. Louis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 Point Academy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Boston University</a:t>
            </a:r>
          </a:p>
          <a:p>
            <a:pPr marL="82296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 University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Pennsylvania</a:t>
            </a: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Northwestern University</a:t>
            </a:r>
          </a:p>
          <a:p>
            <a:pPr marL="82296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Washington University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Cornell University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University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USC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Duke</a:t>
            </a:r>
          </a:p>
        </p:txBody>
      </p:sp>
    </p:spTree>
    <p:extLst>
      <p:ext uri="{BB962C8B-B14F-4D97-AF65-F5344CB8AC3E}">
        <p14:creationId xmlns:p14="http://schemas.microsoft.com/office/powerpoint/2010/main" val="2592406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8686" y="1446610"/>
            <a:ext cx="8401050" cy="2143125"/>
          </a:xfrm>
        </p:spPr>
        <p:txBody>
          <a:bodyPr>
            <a:noAutofit/>
          </a:bodyPr>
          <a:lstStyle/>
          <a:p>
            <a:r>
              <a:rPr lang="en-US" sz="4050" dirty="0">
                <a:latin typeface="Times New Roman"/>
                <a:cs typeface="Times New Roman"/>
              </a:rPr>
              <a:t>Additional information can be found on the Coral Glades website!</a:t>
            </a:r>
            <a:br>
              <a:rPr lang="en-US" sz="4050" dirty="0">
                <a:latin typeface="Times New Roman"/>
                <a:cs typeface="Times New Roman"/>
              </a:rPr>
            </a:br>
            <a:r>
              <a:rPr lang="en-US" sz="3300" dirty="0">
                <a:latin typeface="Times New Roman"/>
                <a:cs typeface="Times New Roman"/>
                <a:hlinkClick r:id="rId2"/>
              </a:rPr>
              <a:t>https://www.browardschools.com/coralglades</a:t>
            </a:r>
            <a:b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/>
                <a:cs typeface="Times New Roman"/>
              </a:rPr>
              <a:t>Email me at lisa.plass@browardschools.co</a:t>
            </a:r>
            <a:r>
              <a:rPr lang="en-US" sz="3300" dirty="0">
                <a:latin typeface="Times New Roman"/>
                <a:cs typeface="Times New Roman"/>
              </a:rPr>
              <a:t>m</a:t>
            </a:r>
            <a:b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06" y="3971926"/>
            <a:ext cx="326178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36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35DC-3593-46B3-8F3B-44E1CB567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2460" y="2195219"/>
            <a:ext cx="3065480" cy="2166836"/>
          </a:xfrm>
        </p:spPr>
        <p:txBody>
          <a:bodyPr anchor="b">
            <a:normAutofit/>
          </a:bodyPr>
          <a:lstStyle/>
          <a:p>
            <a:pPr algn="l"/>
            <a:r>
              <a:rPr lang="en-US" sz="3750" dirty="0"/>
              <a:t>JUMP-START COLLEGE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518A9-31C1-4F27-BD01-EC6E35C4A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2460" y="4420421"/>
            <a:ext cx="3065479" cy="860897"/>
          </a:xfrm>
        </p:spPr>
        <p:txBody>
          <a:bodyPr anchor="t">
            <a:noAutofit/>
          </a:bodyPr>
          <a:lstStyle/>
          <a:p>
            <a:pPr algn="l"/>
            <a:endParaRPr lang="en-US" sz="2400" dirty="0"/>
          </a:p>
          <a:p>
            <a:pPr algn="l"/>
            <a:r>
              <a:rPr lang="en-US" sz="2400" dirty="0"/>
              <a:t>PRESENTERS:  </a:t>
            </a:r>
          </a:p>
          <a:p>
            <a:pPr algn="l"/>
            <a:r>
              <a:rPr lang="en-US" sz="2400" dirty="0"/>
              <a:t>BRACE ADVISOR:  </a:t>
            </a:r>
          </a:p>
          <a:p>
            <a:pPr algn="l"/>
            <a:r>
              <a:rPr lang="en-US" sz="2400" dirty="0"/>
              <a:t>MRS. RAFF</a:t>
            </a:r>
          </a:p>
          <a:p>
            <a:pPr algn="l"/>
            <a:endParaRPr lang="en-US" sz="2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524001" y="857250"/>
            <a:ext cx="5391038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 descr="A room of colorful chairs">
            <a:extLst>
              <a:ext uri="{FF2B5EF4-FFF2-40B4-BE49-F238E27FC236}">
                <a16:creationId xmlns:a16="http://schemas.microsoft.com/office/drawing/2014/main" id="{F7AB200C-A157-4A17-91B2-CD267D5B7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5" r="15974" b="-1"/>
          <a:stretch/>
        </p:blipFill>
        <p:spPr>
          <a:xfrm>
            <a:off x="1104902" y="857257"/>
            <a:ext cx="5271371" cy="514349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2107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999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71651-9C68-40E2-9E6B-AB58DC33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75142"/>
            <a:ext cx="7886700" cy="8501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900"/>
              <a:t>THE COLLEGE APPLICATION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74FE64-E37C-4F2D-9326-D11C585B75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127700"/>
              </p:ext>
            </p:extLst>
          </p:nvPr>
        </p:nvGraphicFramePr>
        <p:xfrm>
          <a:off x="2152650" y="222885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74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702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213CD3-3A08-46CF-9983-059177F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82" y="1474470"/>
            <a:ext cx="7372350" cy="994410"/>
          </a:xfrm>
          <a:solidFill>
            <a:srgbClr val="42AD07"/>
          </a:solidFill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TEST PREP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2E8EB-C07D-4261-929E-4B465D379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503" y="2751366"/>
            <a:ext cx="5448954" cy="2647169"/>
          </a:xfrm>
          <a:solidFill>
            <a:srgbClr val="2C8C4C"/>
          </a:solidFill>
        </p:spPr>
        <p:txBody>
          <a:bodyPr anchor="ctr">
            <a:normAutofit fontScale="40000" lnSpcReduction="20000"/>
          </a:bodyPr>
          <a:lstStyle/>
          <a:p>
            <a:endParaRPr lang="en-US" sz="3300" dirty="0">
              <a:solidFill>
                <a:srgbClr val="000000"/>
              </a:solidFill>
            </a:endParaRPr>
          </a:p>
          <a:p>
            <a:endParaRPr lang="en-US" sz="3300" dirty="0">
              <a:solidFill>
                <a:srgbClr val="000000"/>
              </a:solidFill>
            </a:endParaRPr>
          </a:p>
          <a:p>
            <a:r>
              <a:rPr lang="en-US" sz="3300" dirty="0">
                <a:solidFill>
                  <a:srgbClr val="000000"/>
                </a:solidFill>
              </a:rPr>
              <a:t>KHAN ACADEMY</a:t>
            </a:r>
          </a:p>
          <a:p>
            <a:endParaRPr lang="en-US" sz="3300" dirty="0">
              <a:solidFill>
                <a:srgbClr val="000000"/>
              </a:solidFill>
            </a:endParaRPr>
          </a:p>
          <a:p>
            <a:r>
              <a:rPr lang="en-US" sz="3300" dirty="0">
                <a:solidFill>
                  <a:srgbClr val="000000"/>
                </a:solidFill>
              </a:rPr>
              <a:t>BROWARD COUNTY’S PUBLIC LIBRARY:  https://www.broward.org/Library/Pages/SATACTProgram.aspx</a:t>
            </a:r>
          </a:p>
          <a:p>
            <a:endParaRPr lang="en-US" sz="3300" dirty="0">
              <a:solidFill>
                <a:srgbClr val="000000"/>
              </a:solidFill>
            </a:endParaRPr>
          </a:p>
          <a:p>
            <a:r>
              <a:rPr lang="en-US" sz="3300" dirty="0" err="1">
                <a:solidFill>
                  <a:srgbClr val="000000"/>
                </a:solidFill>
              </a:rPr>
              <a:t>Schoolhouse.World</a:t>
            </a:r>
            <a:endParaRPr lang="en-US" sz="3300" dirty="0">
              <a:solidFill>
                <a:srgbClr val="000000"/>
              </a:solidFill>
            </a:endParaRPr>
          </a:p>
          <a:p>
            <a:endParaRPr lang="en-US" sz="3300" dirty="0">
              <a:solidFill>
                <a:srgbClr val="000000"/>
              </a:solidFill>
            </a:endParaRPr>
          </a:p>
          <a:p>
            <a:r>
              <a:rPr lang="en-US" sz="3300" dirty="0">
                <a:solidFill>
                  <a:srgbClr val="000000"/>
                </a:solidFill>
              </a:rPr>
              <a:t>App Store- ACT &amp; SAT prep- FREE</a:t>
            </a:r>
          </a:p>
          <a:p>
            <a:pPr marL="0" indent="0">
              <a:buNone/>
            </a:pPr>
            <a:endParaRPr lang="en-US" sz="1425" dirty="0">
              <a:solidFill>
                <a:srgbClr val="000000"/>
              </a:solidFill>
            </a:endParaRPr>
          </a:p>
          <a:p>
            <a:endParaRPr lang="en-US" sz="1425" dirty="0">
              <a:solidFill>
                <a:srgbClr val="000000"/>
              </a:solidFill>
            </a:endParaRP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8D9FE329-44BA-4F65-B8D0-EEF35D7E0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0671" y="2922702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5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91E5-37ED-420A-A085-06C84293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073" y="1329201"/>
            <a:ext cx="4939868" cy="964620"/>
          </a:xfrm>
          <a:solidFill>
            <a:srgbClr val="42AD07"/>
          </a:solidFill>
        </p:spPr>
        <p:txBody>
          <a:bodyPr anchor="b">
            <a:normAutofit/>
          </a:bodyPr>
          <a:lstStyle/>
          <a:p>
            <a:r>
              <a:rPr lang="en-US" dirty="0"/>
              <a:t>SERVICE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9C19B-2BCD-480D-8556-0F11CF52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075" y="2686051"/>
            <a:ext cx="4939867" cy="2839064"/>
          </a:xfrm>
          <a:solidFill>
            <a:srgbClr val="42AD07"/>
          </a:solidFill>
        </p:spPr>
        <p:txBody>
          <a:bodyPr>
            <a:normAutofit/>
          </a:bodyPr>
          <a:lstStyle/>
          <a:p>
            <a:r>
              <a:rPr lang="en-US" sz="1500" dirty="0"/>
              <a:t>NEEDED FOR BRIGHT FUTURES, GRADUATION, SILVER CORD</a:t>
            </a:r>
          </a:p>
          <a:p>
            <a:r>
              <a:rPr lang="en-US" sz="1500" dirty="0"/>
              <a:t>DON’T WAIT UNTIL SENIOR YEAR TO SUBMIT/COMPLETE</a:t>
            </a:r>
          </a:p>
          <a:p>
            <a:r>
              <a:rPr lang="en-US" sz="1500" dirty="0"/>
              <a:t>40 hours to graduate- 250 for a silver cord ;o)</a:t>
            </a:r>
          </a:p>
          <a:p>
            <a:r>
              <a:rPr lang="en-US" sz="1500" dirty="0"/>
              <a:t>VOLUNTEERMATCH.ORG</a:t>
            </a:r>
          </a:p>
          <a:p>
            <a:r>
              <a:rPr lang="en-US" sz="1500" dirty="0"/>
              <a:t>Humane Society</a:t>
            </a:r>
          </a:p>
          <a:p>
            <a:r>
              <a:rPr lang="en-US" sz="1500" dirty="0"/>
              <a:t>HANDSONBROWARD.ORG</a:t>
            </a:r>
          </a:p>
          <a:p>
            <a:r>
              <a:rPr lang="en-US" sz="1500" dirty="0"/>
              <a:t>Local Municipalities</a:t>
            </a:r>
          </a:p>
          <a:p>
            <a:r>
              <a:rPr lang="en-US" sz="1500" dirty="0"/>
              <a:t>Check with your place of worship, library, </a:t>
            </a:r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4F814768-76B0-477B-9F27-2FC524D9D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1" r="25470" b="-1"/>
          <a:stretch/>
        </p:blipFill>
        <p:spPr>
          <a:xfrm>
            <a:off x="-1" y="0"/>
            <a:ext cx="4657725" cy="6890766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34701" y="2443588"/>
            <a:ext cx="4732020" cy="0"/>
          </a:xfrm>
          <a:prstGeom prst="line">
            <a:avLst/>
          </a:prstGeom>
          <a:ln w="19050">
            <a:solidFill>
              <a:srgbClr val="D3E2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206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D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5B5A8-0C91-4853-B27A-34E2D91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36" y="1108233"/>
            <a:ext cx="7882128" cy="807686"/>
          </a:xfrm>
        </p:spPr>
        <p:txBody>
          <a:bodyPr anchor="ctr">
            <a:normAutofit/>
          </a:bodyPr>
          <a:lstStyle/>
          <a:p>
            <a:r>
              <a:rPr lang="en-US" sz="3000"/>
              <a:t>RECOMMENDATION LETTERS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6079" y="857250"/>
            <a:ext cx="7879842" cy="143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4936" y="1991996"/>
            <a:ext cx="7879842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871D3C-568A-44E3-B3C4-3405DF5757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2160270"/>
          <a:ext cx="7879842" cy="340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89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B693-77D1-2710-FC3D-F09176CF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Science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EC78-B93C-1FA7-BCDE-41F3D1DA5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Environmental Science</a:t>
            </a:r>
          </a:p>
          <a:p>
            <a:endParaRPr lang="en-US" sz="2000" dirty="0"/>
          </a:p>
          <a:p>
            <a:r>
              <a:rPr lang="en-US" sz="2000" dirty="0"/>
              <a:t>Environmental Science Honors</a:t>
            </a:r>
          </a:p>
          <a:p>
            <a:endParaRPr lang="en-US" sz="2000" dirty="0"/>
          </a:p>
          <a:p>
            <a:r>
              <a:rPr lang="en-US" sz="2000" dirty="0"/>
              <a:t>Biology Honors</a:t>
            </a:r>
          </a:p>
          <a:p>
            <a:endParaRPr lang="en-US" sz="2000" dirty="0"/>
          </a:p>
          <a:p>
            <a:r>
              <a:rPr lang="en-US" sz="2000" dirty="0"/>
              <a:t>Chemistry 1 Honors</a:t>
            </a:r>
          </a:p>
        </p:txBody>
      </p:sp>
    </p:spTree>
    <p:extLst>
      <p:ext uri="{BB962C8B-B14F-4D97-AF65-F5344CB8AC3E}">
        <p14:creationId xmlns:p14="http://schemas.microsoft.com/office/powerpoint/2010/main" val="2368703100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2563-B6FC-461A-A02A-2FEC81FC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B24453-DF19-4FFD-BD6C-E2635CF6E9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804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D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3646" y="1272864"/>
            <a:ext cx="4306642" cy="4306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682C0-67D3-4DD0-BEA9-97D04F3D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804" y="1824574"/>
            <a:ext cx="2738326" cy="3203222"/>
          </a:xfrm>
          <a:solidFill>
            <a:srgbClr val="1C5A3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325">
                <a:solidFill>
                  <a:srgbClr val="FFFFFF"/>
                </a:solidFill>
              </a:rPr>
              <a:t>DUAL ENROLLMENT/EARLY ADMISSIONS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6620" y="1138046"/>
            <a:ext cx="128636" cy="128636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6583" y="1670632"/>
            <a:ext cx="118159" cy="118159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C8C2D-CEE9-478A-BA5E-BE52266F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926" y="1246050"/>
            <a:ext cx="3578705" cy="4378462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SENIOR YEAR: THREE CLASSES </a:t>
            </a:r>
          </a:p>
          <a:p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TWO AT BC, ONE AT FHS</a:t>
            </a:r>
          </a:p>
          <a:p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ALL THREE AT FHS</a:t>
            </a:r>
          </a:p>
          <a:p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EARLY ADMISSION</a:t>
            </a:r>
          </a:p>
          <a:p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12 CREDITS EACH SEMESTER</a:t>
            </a:r>
          </a:p>
          <a:p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TAKE CLASSES NEEDED TO GRADUATE</a:t>
            </a:r>
          </a:p>
          <a:p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IF YOU DO POORLY </a:t>
            </a:r>
          </a:p>
          <a:p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WILL NEED TO HAVE A SCHEDULE FOR NEXT SEMESTER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1410" y="5171115"/>
            <a:ext cx="84320" cy="84320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13622" y="3565046"/>
            <a:ext cx="0" cy="242904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64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9F1B-D7BF-45F0-9378-55C88078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072" y="809627"/>
            <a:ext cx="6943927" cy="1484195"/>
          </a:xfrm>
          <a:gradFill>
            <a:gsLst>
              <a:gs pos="19461">
                <a:srgbClr val="6B9363"/>
              </a:gs>
              <a:gs pos="38922">
                <a:srgbClr val="81A391"/>
              </a:gs>
              <a:gs pos="52244">
                <a:srgbClr val="91AEB1"/>
              </a:gs>
              <a:gs pos="8855">
                <a:srgbClr val="5E8A4A"/>
              </a:gs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b">
            <a:normAutofit/>
          </a:bodyPr>
          <a:lstStyle/>
          <a:p>
            <a:r>
              <a:rPr lang="en-US" dirty="0"/>
              <a:t>XELLO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C3258-226F-42BD-B7A4-6C798F0F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074" y="2686051"/>
            <a:ext cx="6943926" cy="3733800"/>
          </a:xfrm>
          <a:gradFill>
            <a:gsLst>
              <a:gs pos="19461">
                <a:srgbClr val="6B9363"/>
              </a:gs>
              <a:gs pos="38922">
                <a:srgbClr val="81A391"/>
              </a:gs>
              <a:gs pos="52244">
                <a:srgbClr val="91AEB1"/>
              </a:gs>
              <a:gs pos="8855">
                <a:srgbClr val="5E8A4A"/>
              </a:gs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en-US" sz="1500" dirty="0"/>
          </a:p>
          <a:p>
            <a:r>
              <a:rPr lang="en-US" sz="1500" dirty="0"/>
              <a:t>REQUEST TRANSCRIPTS AND MANAGE YOUR APPLICATIONS</a:t>
            </a:r>
          </a:p>
          <a:p>
            <a:endParaRPr lang="en-US" sz="1500" dirty="0"/>
          </a:p>
          <a:p>
            <a:r>
              <a:rPr lang="en-US" sz="1500" dirty="0"/>
              <a:t>UPDATE EMAIL  FOR BOTH YOU AND YOUR PARENTS</a:t>
            </a:r>
          </a:p>
          <a:p>
            <a:endParaRPr lang="en-US" sz="1500" dirty="0"/>
          </a:p>
          <a:p>
            <a:r>
              <a:rPr lang="en-US" sz="1500" dirty="0"/>
              <a:t>SCHOLARSHIP SEARCHES AND MORE</a:t>
            </a:r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0E133C7E-FEEE-44DE-8DE2-F9FDFC12A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3" r="40275" b="-1"/>
          <a:stretch/>
        </p:blipFill>
        <p:spPr>
          <a:xfrm>
            <a:off x="-1" y="0"/>
            <a:ext cx="4424855" cy="685800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34701" y="2443588"/>
            <a:ext cx="4732020" cy="0"/>
          </a:xfrm>
          <a:prstGeom prst="line">
            <a:avLst/>
          </a:prstGeom>
          <a:ln w="19050">
            <a:solidFill>
              <a:srgbClr val="CE9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05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2B63ADC4-9BC9-4D73-BE76-D6D69F436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07740" y="857250"/>
            <a:ext cx="6360260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12DBB-A124-4DBE-B08B-0049C68B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450" y="1699023"/>
            <a:ext cx="3017520" cy="240310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400" u="sng"/>
              <a:t>FINISH STRONG</a:t>
            </a:r>
            <a:endParaRPr lang="en-US" sz="5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0486-4B96-4170-A38D-00CDDCDE0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450" y="4511942"/>
            <a:ext cx="3017520" cy="906106"/>
          </a:xfr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/>
          <a:p>
            <a:pPr marL="0" indent="0">
              <a:buNone/>
            </a:pPr>
            <a:r>
              <a:rPr lang="en-US" sz="3600"/>
              <a:t>YOU’VE GOT THIS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21905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736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412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75A4-F494-CD31-19AA-42C479FCE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684849"/>
            <a:ext cx="6858000" cy="2058640"/>
          </a:xfrm>
        </p:spPr>
        <p:txBody>
          <a:bodyPr/>
          <a:lstStyle/>
          <a:p>
            <a:r>
              <a:rPr lang="en-US" dirty="0"/>
              <a:t>CORAL GLADES ATHLETICS</a:t>
            </a:r>
          </a:p>
        </p:txBody>
      </p:sp>
      <p:pic>
        <p:nvPicPr>
          <p:cNvPr id="5" name="Picture 4" descr="A blue cheetah with black spots&#10;&#10;Description automatically generated">
            <a:extLst>
              <a:ext uri="{FF2B5EF4-FFF2-40B4-BE49-F238E27FC236}">
                <a16:creationId xmlns:a16="http://schemas.microsoft.com/office/drawing/2014/main" id="{C6B50DCB-7F0E-6F13-3561-315BEABA3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142175"/>
            <a:ext cx="2778851" cy="2346803"/>
          </a:xfrm>
          <a:prstGeom prst="rect">
            <a:avLst/>
          </a:prstGeom>
        </p:spPr>
      </p:pic>
      <p:pic>
        <p:nvPicPr>
          <p:cNvPr id="1028" name="Picture 4" descr="17,869 Sports Balls Stock Photos - Free &amp; Royalty-Free Stock ...">
            <a:extLst>
              <a:ext uri="{FF2B5EF4-FFF2-40B4-BE49-F238E27FC236}">
                <a16:creationId xmlns:a16="http://schemas.microsoft.com/office/drawing/2014/main" id="{3D234AB8-58E4-5F0A-59C2-6CEE5D94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33" y="2928326"/>
            <a:ext cx="5380333" cy="35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60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F812-D1FB-2257-6E07-C1DC94CD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2026"/>
            <a:ext cx="7886700" cy="1325563"/>
          </a:xfrm>
        </p:spPr>
        <p:txBody>
          <a:bodyPr/>
          <a:lstStyle/>
          <a:p>
            <a:r>
              <a:rPr lang="en-US" dirty="0"/>
              <a:t>FALL 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B1CB9-BB8E-B1AD-8A8F-891952932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FOOTBALL</a:t>
            </a:r>
          </a:p>
          <a:p>
            <a:r>
              <a:rPr lang="en-US" dirty="0"/>
              <a:t>VOLLEYBALL(G)</a:t>
            </a:r>
          </a:p>
          <a:p>
            <a:r>
              <a:rPr lang="en-US" dirty="0"/>
              <a:t>CROSS COUNTRY</a:t>
            </a:r>
          </a:p>
          <a:p>
            <a:r>
              <a:rPr lang="en-US" dirty="0"/>
              <a:t>GOLF 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JULY 29</a:t>
            </a:r>
            <a:r>
              <a:rPr lang="en-US" baseline="30000" dirty="0">
                <a:highlight>
                  <a:srgbClr val="FFFF00"/>
                </a:highlight>
              </a:rPr>
              <a:t>TH</a:t>
            </a:r>
            <a:r>
              <a:rPr lang="en-US" dirty="0">
                <a:highlight>
                  <a:srgbClr val="FFFF00"/>
                </a:highlight>
              </a:rPr>
              <a:t> START DATE</a:t>
            </a:r>
          </a:p>
          <a:p>
            <a:r>
              <a:rPr lang="en-US" dirty="0">
                <a:highlight>
                  <a:srgbClr val="FFFF00"/>
                </a:highlight>
              </a:rPr>
              <a:t>ONLINE REGISTRATION MUST BE COMPLETED BY JULY 1ST</a:t>
            </a:r>
          </a:p>
        </p:txBody>
      </p:sp>
      <p:pic>
        <p:nvPicPr>
          <p:cNvPr id="5" name="Picture 4" descr="A blue cheetah with black spots&#10;&#10;Description automatically generated">
            <a:extLst>
              <a:ext uri="{FF2B5EF4-FFF2-40B4-BE49-F238E27FC236}">
                <a16:creationId xmlns:a16="http://schemas.microsoft.com/office/drawing/2014/main" id="{7CF01935-0681-3BB1-5681-13097E7F6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19" y="490125"/>
            <a:ext cx="2540469" cy="21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15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2BEF-10B1-8B88-C1CA-9E9CCD6D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SPORTS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EAE61-227F-E85B-664E-B2023073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5" y="2141536"/>
            <a:ext cx="7886700" cy="4351338"/>
          </a:xfrm>
        </p:spPr>
        <p:txBody>
          <a:bodyPr/>
          <a:lstStyle/>
          <a:p>
            <a:r>
              <a:rPr lang="en-US" dirty="0"/>
              <a:t>BASKETBALL—OCTOBER 28 START DATE</a:t>
            </a:r>
          </a:p>
          <a:p>
            <a:r>
              <a:rPr lang="en-US" dirty="0"/>
              <a:t>SOCCER—OCT. 14 START DATE</a:t>
            </a:r>
          </a:p>
          <a:p>
            <a:r>
              <a:rPr lang="en-US" dirty="0"/>
              <a:t>COMPETITIVE CHEERLEADING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ONLINE REGISTRATION MUST BE COMPLETED BY OCTOBER 1ST</a:t>
            </a:r>
          </a:p>
        </p:txBody>
      </p:sp>
      <p:pic>
        <p:nvPicPr>
          <p:cNvPr id="8" name="Picture 7" descr="A blue cheetah with black spots&#10;&#10;Description automatically generated">
            <a:extLst>
              <a:ext uri="{FF2B5EF4-FFF2-40B4-BE49-F238E27FC236}">
                <a16:creationId xmlns:a16="http://schemas.microsoft.com/office/drawing/2014/main" id="{E2E392CF-1E4F-A815-0D8D-90A3E72E1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347" y="491001"/>
            <a:ext cx="2841104" cy="23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07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06FA-DEAC-1507-17BE-B5C4B518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SPORTS—START DATE JANUARY 15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44A5-A172-4CF1-E689-E0CCCEE7B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123689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BASEBALL</a:t>
            </a:r>
          </a:p>
          <a:p>
            <a:r>
              <a:rPr lang="en-US" dirty="0"/>
              <a:t>SOFTBALL</a:t>
            </a:r>
          </a:p>
          <a:p>
            <a:r>
              <a:rPr lang="en-US" dirty="0"/>
              <a:t>FLAG FOOTBALL</a:t>
            </a:r>
          </a:p>
          <a:p>
            <a:r>
              <a:rPr lang="en-US" dirty="0"/>
              <a:t>VOLLEYBALL(B)</a:t>
            </a:r>
          </a:p>
          <a:p>
            <a:r>
              <a:rPr lang="en-US" dirty="0"/>
              <a:t>TENNIS</a:t>
            </a:r>
          </a:p>
          <a:p>
            <a:r>
              <a:rPr lang="en-US" dirty="0"/>
              <a:t>WATER POLO</a:t>
            </a:r>
          </a:p>
          <a:p>
            <a:r>
              <a:rPr lang="en-US" dirty="0"/>
              <a:t>TRACK AND FIELD</a:t>
            </a:r>
          </a:p>
          <a:p>
            <a:r>
              <a:rPr lang="en-US" dirty="0"/>
              <a:t>LACROSSE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ONLINE REGISTRATION MUST BE COMPLETED BY DECEMBER 1ST</a:t>
            </a:r>
          </a:p>
        </p:txBody>
      </p:sp>
      <p:pic>
        <p:nvPicPr>
          <p:cNvPr id="4" name="Picture 3" descr="A blue cheetah with black spots&#10;&#10;Description automatically generated">
            <a:extLst>
              <a:ext uri="{FF2B5EF4-FFF2-40B4-BE49-F238E27FC236}">
                <a16:creationId xmlns:a16="http://schemas.microsoft.com/office/drawing/2014/main" id="{4B97C85D-A759-98B9-E324-B4B54F42D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14" y="1899980"/>
            <a:ext cx="2841104" cy="23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BA76-84E5-F39A-29AD-88FF1CD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5" y="65087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ONLINE REGISTRATION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70FB7-DF82-EBE8-442D-A49BFCBF5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0" y="2399378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VISIT THIS PAGE</a:t>
            </a:r>
          </a:p>
          <a:p>
            <a:r>
              <a:rPr lang="en-US" dirty="0">
                <a:hlinkClick r:id="rId2"/>
              </a:rPr>
              <a:t>https://www.browardschools.com/Page/78414</a:t>
            </a:r>
            <a:endParaRPr lang="en-US" dirty="0"/>
          </a:p>
          <a:p>
            <a:endParaRPr lang="en-US" dirty="0"/>
          </a:p>
          <a:p>
            <a:r>
              <a:rPr lang="en-US" dirty="0"/>
              <a:t>Must Upload:</a:t>
            </a:r>
          </a:p>
          <a:p>
            <a:r>
              <a:rPr lang="en-US" dirty="0"/>
              <a:t>Recent physical(must use new EL2 form)</a:t>
            </a:r>
          </a:p>
          <a:p>
            <a:r>
              <a:rPr lang="en-US" dirty="0"/>
              <a:t>Proof of insurance</a:t>
            </a:r>
          </a:p>
          <a:p>
            <a:r>
              <a:rPr lang="en-US" dirty="0"/>
              <a:t>Must watch 4 videos and upload certificates of completion:</a:t>
            </a:r>
          </a:p>
          <a:p>
            <a:r>
              <a:rPr lang="en-US" dirty="0"/>
              <a:t>Cardiac, Heat, Concussion, Bullying/Hazing</a:t>
            </a:r>
          </a:p>
        </p:txBody>
      </p:sp>
      <p:pic>
        <p:nvPicPr>
          <p:cNvPr id="4" name="Picture 3" descr="A blue cheetah with black spots&#10;&#10;Description automatically generated">
            <a:extLst>
              <a:ext uri="{FF2B5EF4-FFF2-40B4-BE49-F238E27FC236}">
                <a16:creationId xmlns:a16="http://schemas.microsoft.com/office/drawing/2014/main" id="{56F3FB3C-8C02-0DE6-0C45-D1646C0F1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68" y="0"/>
            <a:ext cx="2841104" cy="23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280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B0510B-7A93-178F-1C01-566E2B98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CGHS ATHLETICS CONTACT INFORMATION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1360B-114C-0235-ED9B-C72889E7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975" y="2141536"/>
            <a:ext cx="7886700" cy="4351338"/>
          </a:xfrm>
        </p:spPr>
        <p:txBody>
          <a:bodyPr/>
          <a:lstStyle/>
          <a:p>
            <a:r>
              <a:rPr lang="en-US" dirty="0"/>
              <a:t>HOWIE SCHRAGER—ATHLETIC DIRECTOR</a:t>
            </a:r>
          </a:p>
          <a:p>
            <a:r>
              <a:rPr lang="en-US" dirty="0">
                <a:hlinkClick r:id="rId2"/>
              </a:rPr>
              <a:t>hschrager@browardschools.com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RALPH RUBIANO—ASSISTANT ATHLETIC DIRECTOR</a:t>
            </a:r>
          </a:p>
          <a:p>
            <a:r>
              <a:rPr lang="en-US" dirty="0">
                <a:hlinkClick r:id="rId3"/>
              </a:rPr>
              <a:t>ralph.rubiano@browardschools.com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ALISON MADEJ—ASSISTANT ATHLETIC DIRECTOR</a:t>
            </a:r>
          </a:p>
          <a:p>
            <a:r>
              <a:rPr lang="en-US" dirty="0"/>
              <a:t>alison.madej@browardschools.com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1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03F0-0770-6000-7FC8-8DFEE38D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Studies</a:t>
            </a:r>
            <a:br>
              <a:rPr lang="en-US" dirty="0"/>
            </a:br>
            <a:r>
              <a:rPr lang="en-US" sz="2400" dirty="0"/>
              <a:t>(Select 1 or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BA1EA-62E9-1CC5-42B4-2AA1749AB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981200"/>
            <a:ext cx="6096000" cy="4612547"/>
          </a:xfrm>
        </p:spPr>
        <p:txBody>
          <a:bodyPr/>
          <a:lstStyle/>
          <a:p>
            <a:r>
              <a:rPr lang="en-US" dirty="0"/>
              <a:t>Financial Literacy &amp; Promotional Design Management</a:t>
            </a:r>
          </a:p>
          <a:p>
            <a:endParaRPr lang="en-US" dirty="0"/>
          </a:p>
          <a:p>
            <a:r>
              <a:rPr lang="en-US" dirty="0"/>
              <a:t>Financial Literacy Honors &amp; Promotional Design Management</a:t>
            </a:r>
          </a:p>
          <a:p>
            <a:endParaRPr lang="en-US" dirty="0"/>
          </a:p>
          <a:p>
            <a:r>
              <a:rPr lang="en-US" dirty="0"/>
              <a:t>AP Human Geography</a:t>
            </a:r>
          </a:p>
          <a:p>
            <a:endParaRPr lang="en-US" dirty="0"/>
          </a:p>
          <a:p>
            <a:r>
              <a:rPr lang="en-US" dirty="0"/>
              <a:t>AICE Human Geography </a:t>
            </a:r>
          </a:p>
        </p:txBody>
      </p:sp>
    </p:spTree>
    <p:extLst>
      <p:ext uri="{BB962C8B-B14F-4D97-AF65-F5344CB8AC3E}">
        <p14:creationId xmlns:p14="http://schemas.microsoft.com/office/powerpoint/2010/main" val="2580790564"/>
      </p:ext>
    </p:extLst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guar Pattern Printed HTV - Adhesive Vinyl - Patterned Vinyl ...">
            <a:extLst>
              <a:ext uri="{FF2B5EF4-FFF2-40B4-BE49-F238E27FC236}">
                <a16:creationId xmlns:a16="http://schemas.microsoft.com/office/drawing/2014/main" id="{B0A6F84C-42AD-422E-9B39-C29ACA0C0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35" b="23615"/>
          <a:stretch/>
        </p:blipFill>
        <p:spPr bwMode="auto">
          <a:xfrm>
            <a:off x="3050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6D66550D-B0BF-48AB-8742-DB46A577EC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19"/>
            </a:avLst>
          </a:prstGeom>
          <a:solidFill>
            <a:srgbClr val="0099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34BD14-9023-4580-832A-B2A051E025DC}"/>
              </a:ext>
            </a:extLst>
          </p:cNvPr>
          <p:cNvSpPr/>
          <p:nvPr/>
        </p:nvSpPr>
        <p:spPr>
          <a:xfrm>
            <a:off x="193040" y="203200"/>
            <a:ext cx="11805920" cy="6461760"/>
          </a:xfrm>
          <a:prstGeom prst="frame">
            <a:avLst>
              <a:gd name="adj1" fmla="val 1538"/>
            </a:avLst>
          </a:prstGeom>
          <a:solidFill>
            <a:schemeClr val="tx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BD9A4-5643-4991-8AA2-7667686AC181}"/>
              </a:ext>
            </a:extLst>
          </p:cNvPr>
          <p:cNvSpPr/>
          <p:nvPr/>
        </p:nvSpPr>
        <p:spPr>
          <a:xfrm>
            <a:off x="239155" y="528717"/>
            <a:ext cx="11597246" cy="50783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rgbClr val="0099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Coral Glades High School </a:t>
            </a:r>
          </a:p>
          <a:p>
            <a:pPr algn="ctr"/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solidFill>
                  <a:srgbClr val="0099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Clubs and Organizations</a:t>
            </a:r>
          </a:p>
          <a:p>
            <a:pPr algn="ctr"/>
            <a:endParaRPr lang="en-US" sz="5400" b="0" cap="none" spc="0" dirty="0">
              <a:ln w="0">
                <a:solidFill>
                  <a:schemeClr val="tx1"/>
                </a:solidFill>
              </a:ln>
              <a:solidFill>
                <a:srgbClr val="0099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  <a:p>
            <a:pPr algn="ctr"/>
            <a:endParaRPr lang="en-US" sz="5400" dirty="0">
              <a:ln w="0">
                <a:solidFill>
                  <a:srgbClr val="009999"/>
                </a:solidFill>
              </a:ln>
              <a:solidFill>
                <a:srgbClr val="0099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  <a:p>
            <a:pPr algn="ctr"/>
            <a:endParaRPr lang="en-US" sz="5400" dirty="0">
              <a:ln w="0">
                <a:solidFill>
                  <a:srgbClr val="009999"/>
                </a:solidFill>
              </a:ln>
              <a:solidFill>
                <a:srgbClr val="0099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  <a:p>
            <a:pPr algn="ctr"/>
            <a:endParaRPr lang="en-US" sz="5400" dirty="0">
              <a:ln w="0">
                <a:solidFill>
                  <a:srgbClr val="009999"/>
                </a:solidFill>
              </a:ln>
              <a:solidFill>
                <a:srgbClr val="0099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6" name="Picture 5" descr="A logo of a cheetah&#10;&#10;Description automatically generated">
            <a:extLst>
              <a:ext uri="{FF2B5EF4-FFF2-40B4-BE49-F238E27FC236}">
                <a16:creationId xmlns:a16="http://schemas.microsoft.com/office/drawing/2014/main" id="{FE0C6D13-82CC-CA59-A47F-51048BDC4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0" y="2335798"/>
            <a:ext cx="4666429" cy="3499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04667-F674-3132-2249-2E6B5632C536}"/>
              </a:ext>
            </a:extLst>
          </p:cNvPr>
          <p:cNvSpPr txBox="1"/>
          <p:nvPr/>
        </p:nvSpPr>
        <p:spPr>
          <a:xfrm>
            <a:off x="5029200" y="3131373"/>
            <a:ext cx="62181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Assistant Principal- </a:t>
            </a:r>
            <a:r>
              <a:rPr lang="en-US" sz="3600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Mr. Jassem</a:t>
            </a:r>
          </a:p>
          <a:p>
            <a:endParaRPr lang="en-US" sz="3600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ICC Advisor- </a:t>
            </a:r>
            <a:r>
              <a:rPr lang="en-US" sz="3600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Mrs. Pein-Gates</a:t>
            </a:r>
          </a:p>
          <a:p>
            <a:endParaRPr lang="en-US" sz="3600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7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D66550D-B0BF-48AB-8742-DB46A577EC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19"/>
            </a:avLst>
          </a:prstGeom>
          <a:solidFill>
            <a:srgbClr val="0099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34BD14-9023-4580-832A-B2A051E025DC}"/>
              </a:ext>
            </a:extLst>
          </p:cNvPr>
          <p:cNvSpPr/>
          <p:nvPr/>
        </p:nvSpPr>
        <p:spPr>
          <a:xfrm>
            <a:off x="193040" y="203200"/>
            <a:ext cx="11805920" cy="6461760"/>
          </a:xfrm>
          <a:prstGeom prst="frame">
            <a:avLst>
              <a:gd name="adj1" fmla="val 1538"/>
            </a:avLst>
          </a:prstGeom>
          <a:solidFill>
            <a:schemeClr val="tx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BCEE1-9102-4931-A84C-13D8BF15777E}"/>
              </a:ext>
            </a:extLst>
          </p:cNvPr>
          <p:cNvSpPr/>
          <p:nvPr/>
        </p:nvSpPr>
        <p:spPr>
          <a:xfrm>
            <a:off x="2828925" y="570124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800" dirty="0">
                <a:ln w="19050">
                  <a:solidFill>
                    <a:srgbClr val="009999"/>
                  </a:solidFill>
                </a:ln>
                <a:latin typeface="Bernard MT Condensed" panose="02050806060905020404" pitchFamily="18" charset="0"/>
              </a:rPr>
              <a:t>Clubs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A3AB1-4E57-B909-F172-D37EF219006C}"/>
              </a:ext>
            </a:extLst>
          </p:cNvPr>
          <p:cNvSpPr txBox="1"/>
          <p:nvPr/>
        </p:nvSpPr>
        <p:spPr>
          <a:xfrm>
            <a:off x="835660" y="1467480"/>
            <a:ext cx="11163300" cy="632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u="sng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Clubs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1. Class									4. Co-Curricular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2. Honor Societies					5. Service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3. Academics Games 				6. Hobby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15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D66550D-B0BF-48AB-8742-DB46A577EC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19"/>
            </a:avLst>
          </a:prstGeom>
          <a:solidFill>
            <a:srgbClr val="0099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34BD14-9023-4580-832A-B2A051E025DC}"/>
              </a:ext>
            </a:extLst>
          </p:cNvPr>
          <p:cNvSpPr/>
          <p:nvPr/>
        </p:nvSpPr>
        <p:spPr>
          <a:xfrm>
            <a:off x="193040" y="203200"/>
            <a:ext cx="11805920" cy="6461760"/>
          </a:xfrm>
          <a:prstGeom prst="frame">
            <a:avLst>
              <a:gd name="adj1" fmla="val 1538"/>
            </a:avLst>
          </a:prstGeom>
          <a:solidFill>
            <a:schemeClr val="tx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BCEE1-9102-4931-A84C-13D8BF15777E}"/>
              </a:ext>
            </a:extLst>
          </p:cNvPr>
          <p:cNvSpPr/>
          <p:nvPr/>
        </p:nvSpPr>
        <p:spPr>
          <a:xfrm>
            <a:off x="2828925" y="46741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800" dirty="0">
                <a:ln w="19050">
                  <a:solidFill>
                    <a:srgbClr val="009999"/>
                  </a:solidFill>
                </a:ln>
                <a:latin typeface="Bernard MT Condensed" panose="02050806060905020404" pitchFamily="18" charset="0"/>
              </a:rPr>
              <a:t>Class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CADE5A-8909-87E2-5207-1C82EDEAB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03226"/>
              </p:ext>
            </p:extLst>
          </p:nvPr>
        </p:nvGraphicFramePr>
        <p:xfrm>
          <a:off x="1827212" y="2314399"/>
          <a:ext cx="8537575" cy="348845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537575">
                  <a:extLst>
                    <a:ext uri="{9D8B030D-6E8A-4147-A177-3AD203B41FA5}">
                      <a16:colId xmlns:a16="http://schemas.microsoft.com/office/drawing/2014/main" val="1146217521"/>
                    </a:ext>
                  </a:extLst>
                </a:gridCol>
              </a:tblGrid>
              <a:tr h="872114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Freshmen 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184658"/>
                  </a:ext>
                </a:extLst>
              </a:tr>
              <a:tr h="872114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99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Sophomore 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215707"/>
                  </a:ext>
                </a:extLst>
              </a:tr>
              <a:tr h="872114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Junior 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143463"/>
                  </a:ext>
                </a:extLst>
              </a:tr>
              <a:tr h="872114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99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Senior 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61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059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D66550D-B0BF-48AB-8742-DB46A577EC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19"/>
            </a:avLst>
          </a:prstGeom>
          <a:solidFill>
            <a:srgbClr val="0099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34BD14-9023-4580-832A-B2A051E025DC}"/>
              </a:ext>
            </a:extLst>
          </p:cNvPr>
          <p:cNvSpPr/>
          <p:nvPr/>
        </p:nvSpPr>
        <p:spPr>
          <a:xfrm>
            <a:off x="193040" y="203200"/>
            <a:ext cx="11805920" cy="6461760"/>
          </a:xfrm>
          <a:prstGeom prst="frame">
            <a:avLst>
              <a:gd name="adj1" fmla="val 1538"/>
            </a:avLst>
          </a:prstGeom>
          <a:solidFill>
            <a:schemeClr val="tx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BCEE1-9102-4931-A84C-13D8BF15777E}"/>
              </a:ext>
            </a:extLst>
          </p:cNvPr>
          <p:cNvSpPr/>
          <p:nvPr/>
        </p:nvSpPr>
        <p:spPr>
          <a:xfrm>
            <a:off x="317500" y="492810"/>
            <a:ext cx="11557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ln w="19050">
                  <a:solidFill>
                    <a:srgbClr val="009999"/>
                  </a:solidFill>
                </a:ln>
                <a:latin typeface="Bernard MT Condensed" panose="02050806060905020404" pitchFamily="18" charset="0"/>
              </a:rPr>
              <a:t>Honor Societies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CADE5A-8909-87E2-5207-1C82EDEAB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58878"/>
              </p:ext>
            </p:extLst>
          </p:nvPr>
        </p:nvGraphicFramePr>
        <p:xfrm>
          <a:off x="958850" y="2327099"/>
          <a:ext cx="10274300" cy="348845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137150">
                  <a:extLst>
                    <a:ext uri="{9D8B030D-6E8A-4147-A177-3AD203B41FA5}">
                      <a16:colId xmlns:a16="http://schemas.microsoft.com/office/drawing/2014/main" val="1146217521"/>
                    </a:ext>
                  </a:extLst>
                </a:gridCol>
                <a:gridCol w="5137150">
                  <a:extLst>
                    <a:ext uri="{9D8B030D-6E8A-4147-A177-3AD203B41FA5}">
                      <a16:colId xmlns:a16="http://schemas.microsoft.com/office/drawing/2014/main" val="2781829831"/>
                    </a:ext>
                  </a:extLst>
                </a:gridCol>
              </a:tblGrid>
              <a:tr h="8721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National Art Honor Society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National Tech Honor Society 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184658"/>
                  </a:ext>
                </a:extLst>
              </a:tr>
              <a:tr h="8721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National English Honor Society </a:t>
                      </a:r>
                      <a:endParaRPr lang="en-US" sz="2800" kern="100" dirty="0">
                        <a:solidFill>
                          <a:srgbClr val="00999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Quill/Scroll Honor Society </a:t>
                      </a:r>
                      <a:endParaRPr lang="en-US" sz="2800" kern="100" dirty="0">
                        <a:solidFill>
                          <a:srgbClr val="00999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215707"/>
                  </a:ext>
                </a:extLst>
              </a:tr>
              <a:tr h="8721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National History Honor Society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Science National Honor Society </a:t>
                      </a:r>
                      <a:endParaRPr lang="en-US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143463"/>
                  </a:ext>
                </a:extLst>
              </a:tr>
              <a:tr h="8721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National Honor Society </a:t>
                      </a:r>
                      <a:endParaRPr lang="en-US" sz="2800" kern="100" dirty="0">
                        <a:solidFill>
                          <a:srgbClr val="00999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Spanish Honor Society </a:t>
                      </a:r>
                      <a:endParaRPr lang="en-US" sz="2800" kern="100" dirty="0">
                        <a:solidFill>
                          <a:srgbClr val="009999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61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666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D66550D-B0BF-48AB-8742-DB46A577EC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19"/>
            </a:avLst>
          </a:prstGeom>
          <a:solidFill>
            <a:srgbClr val="0099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34BD14-9023-4580-832A-B2A051E025DC}"/>
              </a:ext>
            </a:extLst>
          </p:cNvPr>
          <p:cNvSpPr/>
          <p:nvPr/>
        </p:nvSpPr>
        <p:spPr>
          <a:xfrm>
            <a:off x="193040" y="203200"/>
            <a:ext cx="11805920" cy="6461760"/>
          </a:xfrm>
          <a:prstGeom prst="frame">
            <a:avLst>
              <a:gd name="adj1" fmla="val 1538"/>
            </a:avLst>
          </a:prstGeom>
          <a:solidFill>
            <a:schemeClr val="tx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BCEE1-9102-4931-A84C-13D8BF15777E}"/>
              </a:ext>
            </a:extLst>
          </p:cNvPr>
          <p:cNvSpPr/>
          <p:nvPr/>
        </p:nvSpPr>
        <p:spPr>
          <a:xfrm>
            <a:off x="317500" y="492810"/>
            <a:ext cx="11557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ln w="19050">
                  <a:solidFill>
                    <a:srgbClr val="009999"/>
                  </a:solidFill>
                </a:ln>
                <a:latin typeface="Bernard MT Condensed" panose="02050806060905020404" pitchFamily="18" charset="0"/>
              </a:rPr>
              <a:t>Academics Games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CADE5A-8909-87E2-5207-1C82EDEAB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53066"/>
              </p:ext>
            </p:extLst>
          </p:nvPr>
        </p:nvGraphicFramePr>
        <p:xfrm>
          <a:off x="958850" y="2466799"/>
          <a:ext cx="10274300" cy="261634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137150">
                  <a:extLst>
                    <a:ext uri="{9D8B030D-6E8A-4147-A177-3AD203B41FA5}">
                      <a16:colId xmlns:a16="http://schemas.microsoft.com/office/drawing/2014/main" val="1146217521"/>
                    </a:ext>
                  </a:extLst>
                </a:gridCol>
                <a:gridCol w="5137150">
                  <a:extLst>
                    <a:ext uri="{9D8B030D-6E8A-4147-A177-3AD203B41FA5}">
                      <a16:colId xmlns:a16="http://schemas.microsoft.com/office/drawing/2014/main" val="2781829831"/>
                    </a:ext>
                  </a:extLst>
                </a:gridCol>
              </a:tblGrid>
              <a:tr h="872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ESOL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Science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184658"/>
                  </a:ext>
                </a:extLst>
              </a:tr>
              <a:tr h="872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Language Arts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Social Science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215707"/>
                  </a:ext>
                </a:extLst>
              </a:tr>
              <a:tr h="872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World Language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143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016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D66550D-B0BF-48AB-8742-DB46A577EC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19"/>
            </a:avLst>
          </a:prstGeom>
          <a:solidFill>
            <a:srgbClr val="0099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34BD14-9023-4580-832A-B2A051E025DC}"/>
              </a:ext>
            </a:extLst>
          </p:cNvPr>
          <p:cNvSpPr/>
          <p:nvPr/>
        </p:nvSpPr>
        <p:spPr>
          <a:xfrm>
            <a:off x="193040" y="203200"/>
            <a:ext cx="11805920" cy="6461760"/>
          </a:xfrm>
          <a:prstGeom prst="frame">
            <a:avLst>
              <a:gd name="adj1" fmla="val 1538"/>
            </a:avLst>
          </a:prstGeom>
          <a:solidFill>
            <a:schemeClr val="tx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BCEE1-9102-4931-A84C-13D8BF15777E}"/>
              </a:ext>
            </a:extLst>
          </p:cNvPr>
          <p:cNvSpPr/>
          <p:nvPr/>
        </p:nvSpPr>
        <p:spPr>
          <a:xfrm>
            <a:off x="317500" y="492810"/>
            <a:ext cx="1155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19050">
                  <a:solidFill>
                    <a:srgbClr val="009999"/>
                  </a:solidFill>
                </a:ln>
                <a:latin typeface="Bernard MT Condensed" panose="02050806060905020404" pitchFamily="18" charset="0"/>
              </a:rPr>
              <a:t>Co-Curricular, Service, and Hobby Clubs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CADE5A-8909-87E2-5207-1C82EDEAB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69861"/>
              </p:ext>
            </p:extLst>
          </p:nvPr>
        </p:nvGraphicFramePr>
        <p:xfrm>
          <a:off x="612775" y="1744395"/>
          <a:ext cx="10966450" cy="430244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876925">
                  <a:extLst>
                    <a:ext uri="{9D8B030D-6E8A-4147-A177-3AD203B41FA5}">
                      <a16:colId xmlns:a16="http://schemas.microsoft.com/office/drawing/2014/main" val="1146217521"/>
                    </a:ext>
                  </a:extLst>
                </a:gridCol>
                <a:gridCol w="5089525">
                  <a:extLst>
                    <a:ext uri="{9D8B030D-6E8A-4147-A177-3AD203B41FA5}">
                      <a16:colId xmlns:a16="http://schemas.microsoft.com/office/drawing/2014/main" val="2781829831"/>
                    </a:ext>
                  </a:extLst>
                </a:gridCol>
              </a:tblGrid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Art Club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Debate/Forensic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184658"/>
                  </a:ext>
                </a:extLst>
              </a:tr>
              <a:tr h="551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Asian American &amp; Pacific Islanders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215707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Battle of the Books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Democracy First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143463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Black Student Union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Drama Club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613996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Caribbean Student Association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Education Rocks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822283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Engineering Design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927451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Crochet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FCCLA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3314304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First Priority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5518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5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D66550D-B0BF-48AB-8742-DB46A577EC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19"/>
            </a:avLst>
          </a:prstGeom>
          <a:solidFill>
            <a:srgbClr val="0099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34BD14-9023-4580-832A-B2A051E025DC}"/>
              </a:ext>
            </a:extLst>
          </p:cNvPr>
          <p:cNvSpPr/>
          <p:nvPr/>
        </p:nvSpPr>
        <p:spPr>
          <a:xfrm>
            <a:off x="193040" y="203200"/>
            <a:ext cx="11805920" cy="6461760"/>
          </a:xfrm>
          <a:prstGeom prst="frame">
            <a:avLst>
              <a:gd name="adj1" fmla="val 1538"/>
            </a:avLst>
          </a:prstGeom>
          <a:solidFill>
            <a:schemeClr val="tx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CADE5A-8909-87E2-5207-1C82EDEAB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18910"/>
              </p:ext>
            </p:extLst>
          </p:nvPr>
        </p:nvGraphicFramePr>
        <p:xfrm>
          <a:off x="612775" y="1028932"/>
          <a:ext cx="10966450" cy="480013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483225">
                  <a:extLst>
                    <a:ext uri="{9D8B030D-6E8A-4147-A177-3AD203B41FA5}">
                      <a16:colId xmlns:a16="http://schemas.microsoft.com/office/drawing/2014/main" val="1146217521"/>
                    </a:ext>
                  </a:extLst>
                </a:gridCol>
                <a:gridCol w="5483225">
                  <a:extLst>
                    <a:ext uri="{9D8B030D-6E8A-4147-A177-3AD203B41FA5}">
                      <a16:colId xmlns:a16="http://schemas.microsoft.com/office/drawing/2014/main" val="2781829831"/>
                    </a:ext>
                  </a:extLst>
                </a:gridCol>
              </a:tblGrid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French Club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Mentoring Tomorrow’s Leaders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184658"/>
                  </a:ext>
                </a:extLst>
              </a:tr>
              <a:tr h="513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Future Educators of America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Modern Music Masters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215707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Girl Up!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Mu Alpha Theta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143463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NERD Coalition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613996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Newspaper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822283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Interact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Peer Counseling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927451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Key Club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Peer </a:t>
                      </a:r>
                      <a:r>
                        <a:rPr lang="en-US" sz="30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Palz</a:t>
                      </a:r>
                      <a:endParaRPr lang="en-US" sz="3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3314304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Latinos in Action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Poetry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5518337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Make Our School Safe Club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Robotics/Drills/Raiders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186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215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D66550D-B0BF-48AB-8742-DB46A577EC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19"/>
            </a:avLst>
          </a:prstGeom>
          <a:solidFill>
            <a:srgbClr val="0099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34BD14-9023-4580-832A-B2A051E025DC}"/>
              </a:ext>
            </a:extLst>
          </p:cNvPr>
          <p:cNvSpPr/>
          <p:nvPr/>
        </p:nvSpPr>
        <p:spPr>
          <a:xfrm>
            <a:off x="193040" y="203200"/>
            <a:ext cx="11805920" cy="6461760"/>
          </a:xfrm>
          <a:prstGeom prst="frame">
            <a:avLst>
              <a:gd name="adj1" fmla="val 1538"/>
            </a:avLst>
          </a:prstGeom>
          <a:solidFill>
            <a:schemeClr val="tx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CADE5A-8909-87E2-5207-1C82EDEAB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45380"/>
              </p:ext>
            </p:extLst>
          </p:nvPr>
        </p:nvGraphicFramePr>
        <p:xfrm>
          <a:off x="612775" y="1561274"/>
          <a:ext cx="10966450" cy="373545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762625">
                  <a:extLst>
                    <a:ext uri="{9D8B030D-6E8A-4147-A177-3AD203B41FA5}">
                      <a16:colId xmlns:a16="http://schemas.microsoft.com/office/drawing/2014/main" val="1146217521"/>
                    </a:ext>
                  </a:extLst>
                </a:gridCol>
                <a:gridCol w="5203825">
                  <a:extLst>
                    <a:ext uri="{9D8B030D-6E8A-4147-A177-3AD203B41FA5}">
                      <a16:colId xmlns:a16="http://schemas.microsoft.com/office/drawing/2014/main" val="2781829831"/>
                    </a:ext>
                  </a:extLst>
                </a:gridCol>
              </a:tblGrid>
              <a:tr h="538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SADD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Student Law Association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576947"/>
                  </a:ext>
                </a:extLst>
              </a:tr>
              <a:tr h="538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Save Promise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Student Muslim Association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401580"/>
                  </a:ext>
                </a:extLst>
              </a:tr>
              <a:tr h="538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Save What’s Left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Technology Club </a:t>
                      </a:r>
                      <a:endParaRPr lang="en-US" sz="3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184658"/>
                  </a:ext>
                </a:extLst>
              </a:tr>
              <a:tr h="513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Student Government Association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TV Production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215707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Shanti Club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UNICEF Club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143463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SHELL Club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solidFill>
                            <a:srgbClr val="00999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Women of Tomorrow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613996"/>
                  </a:ext>
                </a:extLst>
              </a:tr>
              <a:tr h="53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Spanish Club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Yearbook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822283"/>
                  </a:ext>
                </a:extLst>
              </a:tr>
            </a:tbl>
          </a:graphicData>
        </a:graphic>
      </p:graphicFrame>
      <p:pic>
        <p:nvPicPr>
          <p:cNvPr id="3" name="Picture 2" descr="A paw print with claws&#10;&#10;Description automatically generated">
            <a:extLst>
              <a:ext uri="{FF2B5EF4-FFF2-40B4-BE49-F238E27FC236}">
                <a16:creationId xmlns:a16="http://schemas.microsoft.com/office/drawing/2014/main" id="{5FAA301D-9224-07C0-198B-5DADB3689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0" b="95928" l="1747" r="97380">
                        <a14:foregroundMark x1="32751" y1="31222" x2="32751" y2="31222"/>
                        <a14:foregroundMark x1="35808" y1="7692" x2="35808" y2="7692"/>
                        <a14:foregroundMark x1="33188" y1="2262" x2="33188" y2="2262"/>
                        <a14:foregroundMark x1="65502" y1="19005" x2="65502" y2="19005"/>
                        <a14:foregroundMark x1="93886" y1="46606" x2="93886" y2="46606"/>
                        <a14:foregroundMark x1="16594" y1="50226" x2="16594" y2="50226"/>
                        <a14:foregroundMark x1="2620" y1="46606" x2="2620" y2="46606"/>
                        <a14:foregroundMark x1="47598" y1="96380" x2="47598" y2="96380"/>
                        <a14:foregroundMark x1="97380" y1="40724" x2="97380" y2="4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78" y="4513164"/>
            <a:ext cx="2016193" cy="19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24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D66550D-B0BF-48AB-8742-DB46A577EC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19"/>
            </a:avLst>
          </a:prstGeom>
          <a:solidFill>
            <a:srgbClr val="0099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34BD14-9023-4580-832A-B2A051E025DC}"/>
              </a:ext>
            </a:extLst>
          </p:cNvPr>
          <p:cNvSpPr/>
          <p:nvPr/>
        </p:nvSpPr>
        <p:spPr>
          <a:xfrm>
            <a:off x="193040" y="203200"/>
            <a:ext cx="11805920" cy="6461760"/>
          </a:xfrm>
          <a:prstGeom prst="frame">
            <a:avLst>
              <a:gd name="adj1" fmla="val 1538"/>
            </a:avLst>
          </a:prstGeom>
          <a:solidFill>
            <a:schemeClr val="tx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BCEE1-9102-4931-A84C-13D8BF15777E}"/>
              </a:ext>
            </a:extLst>
          </p:cNvPr>
          <p:cNvSpPr/>
          <p:nvPr/>
        </p:nvSpPr>
        <p:spPr>
          <a:xfrm>
            <a:off x="5140960" y="2490281"/>
            <a:ext cx="69215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ln w="19050">
                  <a:solidFill>
                    <a:srgbClr val="009999"/>
                  </a:solidFill>
                </a:ln>
                <a:latin typeface="Bernard MT Condensed" panose="02050806060905020404" pitchFamily="18" charset="0"/>
              </a:rPr>
              <a:t>Parent/Guardian Permission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B9D2F5-894E-0EE5-E22C-473C3F473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2" b="4967"/>
          <a:stretch/>
        </p:blipFill>
        <p:spPr>
          <a:xfrm>
            <a:off x="652318" y="426205"/>
            <a:ext cx="5024582" cy="600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47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D66550D-B0BF-48AB-8742-DB46A577EC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19"/>
            </a:avLst>
          </a:prstGeom>
          <a:solidFill>
            <a:srgbClr val="0099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34BD14-9023-4580-832A-B2A051E025DC}"/>
              </a:ext>
            </a:extLst>
          </p:cNvPr>
          <p:cNvSpPr/>
          <p:nvPr/>
        </p:nvSpPr>
        <p:spPr>
          <a:xfrm>
            <a:off x="193040" y="203200"/>
            <a:ext cx="11805920" cy="6461760"/>
          </a:xfrm>
          <a:prstGeom prst="frame">
            <a:avLst>
              <a:gd name="adj1" fmla="val 1538"/>
            </a:avLst>
          </a:prstGeom>
          <a:solidFill>
            <a:schemeClr val="tx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BCEE1-9102-4931-A84C-13D8BF15777E}"/>
              </a:ext>
            </a:extLst>
          </p:cNvPr>
          <p:cNvSpPr/>
          <p:nvPr/>
        </p:nvSpPr>
        <p:spPr>
          <a:xfrm>
            <a:off x="528796" y="1850528"/>
            <a:ext cx="9027954" cy="409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Incoming students are invited to attend. </a:t>
            </a:r>
          </a:p>
          <a:p>
            <a:r>
              <a:rPr lang="en-US" sz="2000" b="0" i="0" dirty="0">
                <a:solidFill>
                  <a:srgbClr val="00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Orientation will include the following:</a:t>
            </a:r>
            <a:br>
              <a:rPr lang="en-US" sz="1400" dirty="0"/>
            </a:br>
            <a:r>
              <a:rPr lang="en-US" sz="1400" b="0" i="0" dirty="0">
                <a:solidFill>
                  <a:srgbClr val="2A2A2A"/>
                </a:solidFill>
                <a:effectLst/>
                <a:latin typeface="Patua One"/>
              </a:rPr>
              <a:t>​</a:t>
            </a:r>
          </a:p>
          <a:p>
            <a:pPr>
              <a:lnSpc>
                <a:spcPct val="150000"/>
              </a:lnSpc>
            </a:pP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-Workshops: Academics, Clubs, &amp; Sports                                                 </a:t>
            </a:r>
            <a:b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-Activities</a:t>
            </a:r>
            <a:b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-Clubs/Organizations Meet and Greet                                                          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Textbook/ Schedule Distribution                                                                                           - -Lunch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-Campus Tour                                                                                            </a:t>
            </a:r>
            <a:b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-Jaguar Spirit Shirt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97DB37-2B30-91C5-A37D-BCA9FA002124}"/>
              </a:ext>
            </a:extLst>
          </p:cNvPr>
          <p:cNvSpPr/>
          <p:nvPr/>
        </p:nvSpPr>
        <p:spPr>
          <a:xfrm>
            <a:off x="2635250" y="606305"/>
            <a:ext cx="6921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ln w="19050">
                  <a:solidFill>
                    <a:srgbClr val="009999"/>
                  </a:solidFill>
                </a:ln>
                <a:latin typeface="Bernard MT Condensed" panose="02050806060905020404" pitchFamily="18" charset="0"/>
              </a:rPr>
              <a:t>Jaguar Expedition </a:t>
            </a:r>
          </a:p>
        </p:txBody>
      </p:sp>
      <p:pic>
        <p:nvPicPr>
          <p:cNvPr id="6" name="Picture 5" descr="A cheetah standing next to a tree&#10;&#10;Description automatically generated">
            <a:extLst>
              <a:ext uri="{FF2B5EF4-FFF2-40B4-BE49-F238E27FC236}">
                <a16:creationId xmlns:a16="http://schemas.microsoft.com/office/drawing/2014/main" id="{5C4460B2-D944-9C65-4ACF-DBE671B45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78" y="1994295"/>
            <a:ext cx="5937250" cy="4095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CC6B83-1D5F-BD7E-F225-235957FBEB4B}"/>
              </a:ext>
            </a:extLst>
          </p:cNvPr>
          <p:cNvSpPr txBox="1"/>
          <p:nvPr/>
        </p:nvSpPr>
        <p:spPr>
          <a:xfrm>
            <a:off x="5961380" y="6122036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solidFill>
                  <a:srgbClr val="0099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Student Government Association @coralgladessga</a:t>
            </a:r>
          </a:p>
        </p:txBody>
      </p:sp>
    </p:spTree>
    <p:extLst>
      <p:ext uri="{BB962C8B-B14F-4D97-AF65-F5344CB8AC3E}">
        <p14:creationId xmlns:p14="http://schemas.microsoft.com/office/powerpoint/2010/main" val="602491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994E-9FD7-3848-2FD1-15ED59B1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810" y="609600"/>
            <a:ext cx="6331591" cy="1143000"/>
          </a:xfrm>
        </p:spPr>
        <p:txBody>
          <a:bodyPr/>
          <a:lstStyle/>
          <a:p>
            <a:pPr algn="ctr"/>
            <a:r>
              <a:rPr lang="en-US" dirty="0"/>
              <a:t>Personalization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8E9C1-2BBA-2FF7-53C8-C58DC6172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Hall</a:t>
            </a:r>
          </a:p>
          <a:p>
            <a:endParaRPr lang="en-US" dirty="0"/>
          </a:p>
          <a:p>
            <a:r>
              <a:rPr lang="en-US" dirty="0"/>
              <a:t>Learning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265785324"/>
      </p:ext>
    </p:extLst>
  </p:cSld>
  <p:clrMapOvr>
    <a:masterClrMapping/>
  </p:clrMapOvr>
  <p:transition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D66550D-B0BF-48AB-8742-DB46A577EC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19"/>
            </a:avLst>
          </a:prstGeom>
          <a:solidFill>
            <a:srgbClr val="0099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34BD14-9023-4580-832A-B2A051E025DC}"/>
              </a:ext>
            </a:extLst>
          </p:cNvPr>
          <p:cNvSpPr/>
          <p:nvPr/>
        </p:nvSpPr>
        <p:spPr>
          <a:xfrm>
            <a:off x="193040" y="203200"/>
            <a:ext cx="11805920" cy="6461760"/>
          </a:xfrm>
          <a:prstGeom prst="frame">
            <a:avLst>
              <a:gd name="adj1" fmla="val 1538"/>
            </a:avLst>
          </a:prstGeom>
          <a:solidFill>
            <a:schemeClr val="tx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BCEE1-9102-4931-A84C-13D8BF15777E}"/>
              </a:ext>
            </a:extLst>
          </p:cNvPr>
          <p:cNvSpPr/>
          <p:nvPr/>
        </p:nvSpPr>
        <p:spPr>
          <a:xfrm>
            <a:off x="406400" y="2604581"/>
            <a:ext cx="1159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If you have any questions or concerns, please feel free to contact Mrs. Pein-Gates at 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Caitlin.peingates@browardschools.com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97DB37-2B30-91C5-A37D-BCA9FA002124}"/>
              </a:ext>
            </a:extLst>
          </p:cNvPr>
          <p:cNvSpPr/>
          <p:nvPr/>
        </p:nvSpPr>
        <p:spPr>
          <a:xfrm>
            <a:off x="2635250" y="606305"/>
            <a:ext cx="6921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ln w="19050">
                  <a:solidFill>
                    <a:srgbClr val="009999"/>
                  </a:solidFill>
                </a:ln>
                <a:latin typeface="Bernard MT Condensed" panose="02050806060905020404" pitchFamily="18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116832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4DBC-497A-E9B3-22C7-0C54ADAA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521C-B519-7C99-B103-A1FF0BFAA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who receive a 1 on the FAST Test or who are identified as an English Language Learner will be scheduled into the appropriate reading course.</a:t>
            </a:r>
          </a:p>
          <a:p>
            <a:r>
              <a:rPr lang="en-US" dirty="0"/>
              <a:t>This will count for one of the elective courses.</a:t>
            </a:r>
          </a:p>
        </p:txBody>
      </p:sp>
    </p:spTree>
    <p:extLst>
      <p:ext uri="{BB962C8B-B14F-4D97-AF65-F5344CB8AC3E}">
        <p14:creationId xmlns:p14="http://schemas.microsoft.com/office/powerpoint/2010/main" val="1661612109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1153-13C3-478D-84B6-4787A827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– NEW!!!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A9E74-CE8A-56CC-8770-110840DA5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choose 1 pathway that they will follow for a multi-year commitment.</a:t>
            </a:r>
          </a:p>
          <a:p>
            <a:r>
              <a:rPr lang="en-US" dirty="0"/>
              <a:t>You will have an opportunity to learn more about each pathway at a special event later this month.</a:t>
            </a:r>
          </a:p>
          <a:p>
            <a:r>
              <a:rPr lang="en-US" dirty="0"/>
              <a:t>Number your top 5 pathway choices on the course card.</a:t>
            </a:r>
          </a:p>
        </p:txBody>
      </p:sp>
    </p:spTree>
    <p:extLst>
      <p:ext uri="{BB962C8B-B14F-4D97-AF65-F5344CB8AC3E}">
        <p14:creationId xmlns:p14="http://schemas.microsoft.com/office/powerpoint/2010/main" val="2241197455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pitchFamily="4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pitchFamily="43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2105</Words>
  <Application>Microsoft Office PowerPoint</Application>
  <PresentationFormat>Widescreen</PresentationFormat>
  <Paragraphs>545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70</vt:i4>
      </vt:variant>
    </vt:vector>
  </HeadingPairs>
  <TitlesOfParts>
    <vt:vector size="90" baseType="lpstr">
      <vt:lpstr>Arial</vt:lpstr>
      <vt:lpstr>Bernard MT Condensed</vt:lpstr>
      <vt:lpstr>Bodoni MT</vt:lpstr>
      <vt:lpstr>Brush Script MT</vt:lpstr>
      <vt:lpstr>Calibri</vt:lpstr>
      <vt:lpstr>Calibri Light</vt:lpstr>
      <vt:lpstr>Cambria</vt:lpstr>
      <vt:lpstr>Cooper Black</vt:lpstr>
      <vt:lpstr>Ink Free</vt:lpstr>
      <vt:lpstr>Lucida Handwriting</vt:lpstr>
      <vt:lpstr>Patua One</vt:lpstr>
      <vt:lpstr>Rockwell Extra Bold</vt:lpstr>
      <vt:lpstr>Times</vt:lpstr>
      <vt:lpstr>Times New Roman</vt:lpstr>
      <vt:lpstr>Wingdings</vt:lpstr>
      <vt:lpstr>Office Theme</vt:lpstr>
      <vt:lpstr>Generic</vt:lpstr>
      <vt:lpstr>Office Theme</vt:lpstr>
      <vt:lpstr>Office Theme</vt:lpstr>
      <vt:lpstr>Office Theme</vt:lpstr>
      <vt:lpstr>Course Selection</vt:lpstr>
      <vt:lpstr>Core Classes (Language Arts, Math, Science, and Social Studies)</vt:lpstr>
      <vt:lpstr>Language Arts</vt:lpstr>
      <vt:lpstr>Math</vt:lpstr>
      <vt:lpstr>Science </vt:lpstr>
      <vt:lpstr>Social Studies (Select 1 or 2)</vt:lpstr>
      <vt:lpstr>Personalization Period</vt:lpstr>
      <vt:lpstr>Reading</vt:lpstr>
      <vt:lpstr>Pathways – NEW!!!</vt:lpstr>
      <vt:lpstr>Aerospace</vt:lpstr>
      <vt:lpstr>Computer Science</vt:lpstr>
      <vt:lpstr>Culinary</vt:lpstr>
      <vt:lpstr>Cyber Security</vt:lpstr>
      <vt:lpstr>Engineering</vt:lpstr>
      <vt:lpstr>Health Science</vt:lpstr>
      <vt:lpstr>JROTC</vt:lpstr>
      <vt:lpstr>Law Studies</vt:lpstr>
      <vt:lpstr>Marketing</vt:lpstr>
      <vt:lpstr>Robotics</vt:lpstr>
      <vt:lpstr>TV Production</vt:lpstr>
      <vt:lpstr>Reasons to earn Industry Certification: </vt:lpstr>
      <vt:lpstr> Industry Certifications at Coral Glades High School </vt:lpstr>
      <vt:lpstr> Industry Certifications at Coral Glades High School </vt:lpstr>
      <vt:lpstr>Electives</vt:lpstr>
      <vt:lpstr>Cambridge Electives</vt:lpstr>
      <vt:lpstr>Fine Arts Electives</vt:lpstr>
      <vt:lpstr>Fine Arts Electives              Music </vt:lpstr>
      <vt:lpstr>Fine Arts Electives  Additional  </vt:lpstr>
      <vt:lpstr>World Languages Electives</vt:lpstr>
      <vt:lpstr>Physical Education Electives </vt:lpstr>
      <vt:lpstr>PE - Waiver</vt:lpstr>
      <vt:lpstr>Additional Electives</vt:lpstr>
      <vt:lpstr>Next Steps</vt:lpstr>
      <vt:lpstr>Students</vt:lpstr>
      <vt:lpstr>Advanced Academics at  Coral Glades High School </vt:lpstr>
      <vt:lpstr>PowerPoint Presentation</vt:lpstr>
      <vt:lpstr>PowerPoint Presentation</vt:lpstr>
      <vt:lpstr>English General Paper - 9th grade students who have scored an appropriate level on the state exam.  Thinking Skills – Students who are enrolled in geometry or higher  AICE Geography- Students who have scored an appropriate level on the state exam.  </vt:lpstr>
      <vt:lpstr>Benefits of  Advanced Placement</vt:lpstr>
      <vt:lpstr>  AP Human Geography- 9th grade students who have scored a level 3 or higher on the state exam.  Many options for students in grades 10-12 </vt:lpstr>
      <vt:lpstr> </vt:lpstr>
      <vt:lpstr> </vt:lpstr>
      <vt:lpstr>Coral Glades High School Graduates!</vt:lpstr>
      <vt:lpstr>Additional information can be found on the Coral Glades website! https://www.browardschools.com/coralglades Email me at lisa.plass@browardschools.com </vt:lpstr>
      <vt:lpstr>JUMP-START COLLEGE PRESENTATION</vt:lpstr>
      <vt:lpstr>THE COLLEGE APPLICATION PROCESS</vt:lpstr>
      <vt:lpstr>TEST PREP RESOURCES</vt:lpstr>
      <vt:lpstr>SERVICE HOURS</vt:lpstr>
      <vt:lpstr>RECOMMENDATION LETTERS</vt:lpstr>
      <vt:lpstr>SCHOLARSHIPS </vt:lpstr>
      <vt:lpstr>DUAL ENROLLMENT/EARLY ADMISSIONS</vt:lpstr>
      <vt:lpstr>XELLO</vt:lpstr>
      <vt:lpstr>FINISH STRONG</vt:lpstr>
      <vt:lpstr>CORAL GLADES ATHLETICS</vt:lpstr>
      <vt:lpstr>FALL SPORTS</vt:lpstr>
      <vt:lpstr>WINTER SPORTS   </vt:lpstr>
      <vt:lpstr>SPRING SPORTS—START DATE JANUARY 15 </vt:lpstr>
      <vt:lpstr>ONLINE REGISTRATION    </vt:lpstr>
      <vt:lpstr>CGHS ATHLETICS CONTACT INFORMATION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L. Pein</dc:creator>
  <cp:lastModifiedBy>Brian S. Jassem</cp:lastModifiedBy>
  <cp:revision>20</cp:revision>
  <dcterms:created xsi:type="dcterms:W3CDTF">2020-04-21T14:16:11Z</dcterms:created>
  <dcterms:modified xsi:type="dcterms:W3CDTF">2024-01-31T17:54:56Z</dcterms:modified>
</cp:coreProperties>
</file>